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4"/>
  </p:sldMasterIdLst>
  <p:notesMasterIdLst>
    <p:notesMasterId r:id="rId36"/>
  </p:notesMasterIdLst>
  <p:handoutMasterIdLst>
    <p:handoutMasterId r:id="rId37"/>
  </p:handoutMasterIdLst>
  <p:sldIdLst>
    <p:sldId id="284" r:id="rId5"/>
    <p:sldId id="256" r:id="rId6"/>
    <p:sldId id="258" r:id="rId7"/>
    <p:sldId id="259" r:id="rId8"/>
    <p:sldId id="283" r:id="rId9"/>
    <p:sldId id="262" r:id="rId10"/>
    <p:sldId id="264" r:id="rId11"/>
    <p:sldId id="287" r:id="rId12"/>
    <p:sldId id="286" r:id="rId13"/>
    <p:sldId id="285" r:id="rId14"/>
    <p:sldId id="266" r:id="rId15"/>
    <p:sldId id="268" r:id="rId16"/>
    <p:sldId id="288" r:id="rId17"/>
    <p:sldId id="271" r:id="rId18"/>
    <p:sldId id="267" r:id="rId19"/>
    <p:sldId id="282" r:id="rId20"/>
    <p:sldId id="292" r:id="rId21"/>
    <p:sldId id="290" r:id="rId22"/>
    <p:sldId id="269" r:id="rId23"/>
    <p:sldId id="273" r:id="rId24"/>
    <p:sldId id="274" r:id="rId25"/>
    <p:sldId id="276" r:id="rId26"/>
    <p:sldId id="277" r:id="rId27"/>
    <p:sldId id="278" r:id="rId28"/>
    <p:sldId id="280" r:id="rId29"/>
    <p:sldId id="279" r:id="rId30"/>
    <p:sldId id="275" r:id="rId31"/>
    <p:sldId id="294" r:id="rId32"/>
    <p:sldId id="295" r:id="rId33"/>
    <p:sldId id="293" r:id="rId34"/>
    <p:sldId id="289" r:id="rId35"/>
  </p:sldIdLst>
  <p:sldSz cx="9144000" cy="6858000" type="screen4x3"/>
  <p:notesSz cx="7010400" cy="9236075"/>
  <p:defaultTextStyle>
    <a:defPPr>
      <a:defRPr lang="en-US"/>
    </a:defPPr>
    <a:lvl1pPr algn="l" rtl="0" eaLnBrk="0" fontAlgn="base" hangingPunct="0">
      <a:spcBef>
        <a:spcPct val="0"/>
      </a:spcBef>
      <a:spcAft>
        <a:spcPct val="0"/>
      </a:spcAft>
      <a:defRPr sz="2400" kern="1200">
        <a:solidFill>
          <a:schemeClr val="tx1"/>
        </a:solidFill>
        <a:latin typeface="Arial" charset="0"/>
        <a:ea typeface="+mn-ea"/>
        <a:cs typeface="+mn-cs"/>
      </a:defRPr>
    </a:lvl1pPr>
    <a:lvl2pPr marL="457200" algn="l" rtl="0" eaLnBrk="0" fontAlgn="base" hangingPunct="0">
      <a:spcBef>
        <a:spcPct val="0"/>
      </a:spcBef>
      <a:spcAft>
        <a:spcPct val="0"/>
      </a:spcAft>
      <a:defRPr sz="2400" kern="1200">
        <a:solidFill>
          <a:schemeClr val="tx1"/>
        </a:solidFill>
        <a:latin typeface="Arial" charset="0"/>
        <a:ea typeface="+mn-ea"/>
        <a:cs typeface="+mn-cs"/>
      </a:defRPr>
    </a:lvl2pPr>
    <a:lvl3pPr marL="914400" algn="l" rtl="0" eaLnBrk="0" fontAlgn="base" hangingPunct="0">
      <a:spcBef>
        <a:spcPct val="0"/>
      </a:spcBef>
      <a:spcAft>
        <a:spcPct val="0"/>
      </a:spcAft>
      <a:defRPr sz="2400" kern="1200">
        <a:solidFill>
          <a:schemeClr val="tx1"/>
        </a:solidFill>
        <a:latin typeface="Arial" charset="0"/>
        <a:ea typeface="+mn-ea"/>
        <a:cs typeface="+mn-cs"/>
      </a:defRPr>
    </a:lvl3pPr>
    <a:lvl4pPr marL="1371600" algn="l" rtl="0" eaLnBrk="0" fontAlgn="base" hangingPunct="0">
      <a:spcBef>
        <a:spcPct val="0"/>
      </a:spcBef>
      <a:spcAft>
        <a:spcPct val="0"/>
      </a:spcAft>
      <a:defRPr sz="2400" kern="1200">
        <a:solidFill>
          <a:schemeClr val="tx1"/>
        </a:solidFill>
        <a:latin typeface="Arial" charset="0"/>
        <a:ea typeface="+mn-ea"/>
        <a:cs typeface="+mn-cs"/>
      </a:defRPr>
    </a:lvl4pPr>
    <a:lvl5pPr marL="1828800" algn="l"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n Gastaldo" initials="DG" lastIdx="14" clrIdx="0">
    <p:extLst>
      <p:ext uri="{19B8F6BF-5375-455C-9EA6-DF929625EA0E}">
        <p15:presenceInfo xmlns:p15="http://schemas.microsoft.com/office/powerpoint/2012/main" userId="S::Dan.Gastaldo@promerus.com::8a7e1a5b-48ba-4c1e-af21-e799a0aa93b1" providerId="AD"/>
      </p:ext>
    </p:extLst>
  </p:cmAuthor>
  <p:cmAuthor id="2" name="Jennifer Thoresen" initials="JT" lastIdx="9" clrIdx="1">
    <p:extLst>
      <p:ext uri="{19B8F6BF-5375-455C-9EA6-DF929625EA0E}">
        <p15:presenceInfo xmlns:p15="http://schemas.microsoft.com/office/powerpoint/2012/main" userId="S::Jennifer.Thoresen@promerus.com::7c59ab21-5811-47ad-9654-145e993fc83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4791"/>
    <a:srgbClr val="333399"/>
    <a:srgbClr val="CC0000"/>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10ABDB-7B6E-4AB1-A742-86346DA6BC49}" v="17" dt="2021-10-28T18:42:50.0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111" d="100"/>
          <a:sy n="111" d="100"/>
        </p:scale>
        <p:origin x="1608"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ah Langsdorf" userId="b4a882f2-3584-4770-bf2a-005527566601" providerId="ADAL" clId="{2B10ABDB-7B6E-4AB1-A742-86346DA6BC49}"/>
    <pc:docChg chg="undo custSel addSld modSld modMainMaster">
      <pc:chgData name="Leah Langsdorf" userId="b4a882f2-3584-4770-bf2a-005527566601" providerId="ADAL" clId="{2B10ABDB-7B6E-4AB1-A742-86346DA6BC49}" dt="2021-11-01T17:14:50.626" v="844" actId="20577"/>
      <pc:docMkLst>
        <pc:docMk/>
      </pc:docMkLst>
      <pc:sldChg chg="modSp mod">
        <pc:chgData name="Leah Langsdorf" userId="b4a882f2-3584-4770-bf2a-005527566601" providerId="ADAL" clId="{2B10ABDB-7B6E-4AB1-A742-86346DA6BC49}" dt="2021-10-28T18:41:01.413" v="670" actId="1035"/>
        <pc:sldMkLst>
          <pc:docMk/>
          <pc:sldMk cId="0" sldId="256"/>
        </pc:sldMkLst>
        <pc:spChg chg="mod">
          <ac:chgData name="Leah Langsdorf" userId="b4a882f2-3584-4770-bf2a-005527566601" providerId="ADAL" clId="{2B10ABDB-7B6E-4AB1-A742-86346DA6BC49}" dt="2021-10-28T18:41:01.413" v="670" actId="1035"/>
          <ac:spMkLst>
            <pc:docMk/>
            <pc:sldMk cId="0" sldId="256"/>
            <ac:spMk id="2051" creationId="{00000000-0000-0000-0000-000000000000}"/>
          </ac:spMkLst>
        </pc:spChg>
      </pc:sldChg>
      <pc:sldChg chg="modSp mod">
        <pc:chgData name="Leah Langsdorf" userId="b4a882f2-3584-4770-bf2a-005527566601" providerId="ADAL" clId="{2B10ABDB-7B6E-4AB1-A742-86346DA6BC49}" dt="2021-10-28T18:42:52.479" v="676" actId="14100"/>
        <pc:sldMkLst>
          <pc:docMk/>
          <pc:sldMk cId="0" sldId="258"/>
        </pc:sldMkLst>
        <pc:graphicFrameChg chg="mod modGraphic">
          <ac:chgData name="Leah Langsdorf" userId="b4a882f2-3584-4770-bf2a-005527566601" providerId="ADAL" clId="{2B10ABDB-7B6E-4AB1-A742-86346DA6BC49}" dt="2021-10-28T18:42:52.479" v="676" actId="14100"/>
          <ac:graphicFrameMkLst>
            <pc:docMk/>
            <pc:sldMk cId="0" sldId="258"/>
            <ac:graphicFrameMk id="4" creationId="{F257D815-EB93-4F80-A974-7C456B114225}"/>
          </ac:graphicFrameMkLst>
        </pc:graphicFrameChg>
      </pc:sldChg>
      <pc:sldChg chg="modSp mod">
        <pc:chgData name="Leah Langsdorf" userId="b4a882f2-3584-4770-bf2a-005527566601" providerId="ADAL" clId="{2B10ABDB-7B6E-4AB1-A742-86346DA6BC49}" dt="2021-11-01T17:14:50.626" v="844" actId="20577"/>
        <pc:sldMkLst>
          <pc:docMk/>
          <pc:sldMk cId="0" sldId="262"/>
        </pc:sldMkLst>
        <pc:spChg chg="mod">
          <ac:chgData name="Leah Langsdorf" userId="b4a882f2-3584-4770-bf2a-005527566601" providerId="ADAL" clId="{2B10ABDB-7B6E-4AB1-A742-86346DA6BC49}" dt="2021-11-01T17:14:50.626" v="844" actId="20577"/>
          <ac:spMkLst>
            <pc:docMk/>
            <pc:sldMk cId="0" sldId="262"/>
            <ac:spMk id="8195" creationId="{00000000-0000-0000-0000-000000000000}"/>
          </ac:spMkLst>
        </pc:spChg>
      </pc:sldChg>
      <pc:sldChg chg="modSp mod">
        <pc:chgData name="Leah Langsdorf" userId="b4a882f2-3584-4770-bf2a-005527566601" providerId="ADAL" clId="{2B10ABDB-7B6E-4AB1-A742-86346DA6BC49}" dt="2021-10-28T18:47:48.497" v="843" actId="20577"/>
        <pc:sldMkLst>
          <pc:docMk/>
          <pc:sldMk cId="0" sldId="273"/>
        </pc:sldMkLst>
        <pc:spChg chg="mod">
          <ac:chgData name="Leah Langsdorf" userId="b4a882f2-3584-4770-bf2a-005527566601" providerId="ADAL" clId="{2B10ABDB-7B6E-4AB1-A742-86346DA6BC49}" dt="2021-10-28T18:47:48.497" v="843" actId="20577"/>
          <ac:spMkLst>
            <pc:docMk/>
            <pc:sldMk cId="0" sldId="273"/>
            <ac:spMk id="19459" creationId="{00000000-0000-0000-0000-000000000000}"/>
          </ac:spMkLst>
        </pc:spChg>
      </pc:sldChg>
      <pc:sldChg chg="modSp mod">
        <pc:chgData name="Leah Langsdorf" userId="b4a882f2-3584-4770-bf2a-005527566601" providerId="ADAL" clId="{2B10ABDB-7B6E-4AB1-A742-86346DA6BC49}" dt="2021-10-28T17:47:37.918" v="95" actId="20577"/>
        <pc:sldMkLst>
          <pc:docMk/>
          <pc:sldMk cId="0" sldId="275"/>
        </pc:sldMkLst>
        <pc:spChg chg="mod">
          <ac:chgData name="Leah Langsdorf" userId="b4a882f2-3584-4770-bf2a-005527566601" providerId="ADAL" clId="{2B10ABDB-7B6E-4AB1-A742-86346DA6BC49}" dt="2021-10-28T17:47:37.918" v="95" actId="20577"/>
          <ac:spMkLst>
            <pc:docMk/>
            <pc:sldMk cId="0" sldId="275"/>
            <ac:spMk id="21507" creationId="{00000000-0000-0000-0000-000000000000}"/>
          </ac:spMkLst>
        </pc:spChg>
      </pc:sldChg>
      <pc:sldChg chg="modSp mod">
        <pc:chgData name="Leah Langsdorf" userId="b4a882f2-3584-4770-bf2a-005527566601" providerId="ADAL" clId="{2B10ABDB-7B6E-4AB1-A742-86346DA6BC49}" dt="2021-10-28T17:45:49.812" v="46" actId="12"/>
        <pc:sldMkLst>
          <pc:docMk/>
          <pc:sldMk cId="0" sldId="276"/>
        </pc:sldMkLst>
        <pc:spChg chg="mod">
          <ac:chgData name="Leah Langsdorf" userId="b4a882f2-3584-4770-bf2a-005527566601" providerId="ADAL" clId="{2B10ABDB-7B6E-4AB1-A742-86346DA6BC49}" dt="2021-10-28T17:45:49.812" v="46" actId="12"/>
          <ac:spMkLst>
            <pc:docMk/>
            <pc:sldMk cId="0" sldId="276"/>
            <ac:spMk id="22531" creationId="{00000000-0000-0000-0000-000000000000}"/>
          </ac:spMkLst>
        </pc:spChg>
      </pc:sldChg>
      <pc:sldChg chg="modSp mod">
        <pc:chgData name="Leah Langsdorf" userId="b4a882f2-3584-4770-bf2a-005527566601" providerId="ADAL" clId="{2B10ABDB-7B6E-4AB1-A742-86346DA6BC49}" dt="2021-10-28T17:45:59.406" v="48" actId="20577"/>
        <pc:sldMkLst>
          <pc:docMk/>
          <pc:sldMk cId="0" sldId="277"/>
        </pc:sldMkLst>
        <pc:spChg chg="mod">
          <ac:chgData name="Leah Langsdorf" userId="b4a882f2-3584-4770-bf2a-005527566601" providerId="ADAL" clId="{2B10ABDB-7B6E-4AB1-A742-86346DA6BC49}" dt="2021-10-28T17:45:59.406" v="48" actId="20577"/>
          <ac:spMkLst>
            <pc:docMk/>
            <pc:sldMk cId="0" sldId="277"/>
            <ac:spMk id="23555" creationId="{00000000-0000-0000-0000-000000000000}"/>
          </ac:spMkLst>
        </pc:spChg>
      </pc:sldChg>
      <pc:sldChg chg="modSp mod">
        <pc:chgData name="Leah Langsdorf" userId="b4a882f2-3584-4770-bf2a-005527566601" providerId="ADAL" clId="{2B10ABDB-7B6E-4AB1-A742-86346DA6BC49}" dt="2021-10-28T17:46:16.917" v="49" actId="12"/>
        <pc:sldMkLst>
          <pc:docMk/>
          <pc:sldMk cId="0" sldId="279"/>
        </pc:sldMkLst>
        <pc:spChg chg="mod">
          <ac:chgData name="Leah Langsdorf" userId="b4a882f2-3584-4770-bf2a-005527566601" providerId="ADAL" clId="{2B10ABDB-7B6E-4AB1-A742-86346DA6BC49}" dt="2021-10-28T17:46:16.917" v="49" actId="12"/>
          <ac:spMkLst>
            <pc:docMk/>
            <pc:sldMk cId="0" sldId="279"/>
            <ac:spMk id="25603" creationId="{00000000-0000-0000-0000-000000000000}"/>
          </ac:spMkLst>
        </pc:spChg>
      </pc:sldChg>
      <pc:sldChg chg="modSp mod">
        <pc:chgData name="Leah Langsdorf" userId="b4a882f2-3584-4770-bf2a-005527566601" providerId="ADAL" clId="{2B10ABDB-7B6E-4AB1-A742-86346DA6BC49}" dt="2021-10-28T18:44:03.679" v="704" actId="20577"/>
        <pc:sldMkLst>
          <pc:docMk/>
          <pc:sldMk cId="0" sldId="283"/>
        </pc:sldMkLst>
        <pc:spChg chg="mod">
          <ac:chgData name="Leah Langsdorf" userId="b4a882f2-3584-4770-bf2a-005527566601" providerId="ADAL" clId="{2B10ABDB-7B6E-4AB1-A742-86346DA6BC49}" dt="2021-10-28T18:44:03.679" v="704" actId="20577"/>
          <ac:spMkLst>
            <pc:docMk/>
            <pc:sldMk cId="0" sldId="283"/>
            <ac:spMk id="6" creationId="{613DF14C-ED27-4285-BEC9-1829C42CD3C2}"/>
          </ac:spMkLst>
        </pc:spChg>
      </pc:sldChg>
      <pc:sldChg chg="modSp mod">
        <pc:chgData name="Leah Langsdorf" userId="b4a882f2-3584-4770-bf2a-005527566601" providerId="ADAL" clId="{2B10ABDB-7B6E-4AB1-A742-86346DA6BC49}" dt="2021-10-27T20:33:31.667" v="8" actId="20577"/>
        <pc:sldMkLst>
          <pc:docMk/>
          <pc:sldMk cId="0" sldId="284"/>
        </pc:sldMkLst>
        <pc:spChg chg="mod">
          <ac:chgData name="Leah Langsdorf" userId="b4a882f2-3584-4770-bf2a-005527566601" providerId="ADAL" clId="{2B10ABDB-7B6E-4AB1-A742-86346DA6BC49}" dt="2021-10-27T20:33:31.667" v="8" actId="20577"/>
          <ac:spMkLst>
            <pc:docMk/>
            <pc:sldMk cId="0" sldId="284"/>
            <ac:spMk id="3" creationId="{00000000-0000-0000-0000-000000000000}"/>
          </ac:spMkLst>
        </pc:spChg>
      </pc:sldChg>
      <pc:sldChg chg="modSp mod">
        <pc:chgData name="Leah Langsdorf" userId="b4a882f2-3584-4770-bf2a-005527566601" providerId="ADAL" clId="{2B10ABDB-7B6E-4AB1-A742-86346DA6BC49}" dt="2021-10-28T17:44:51.283" v="43" actId="20577"/>
        <pc:sldMkLst>
          <pc:docMk/>
          <pc:sldMk cId="1562912475" sldId="288"/>
        </pc:sldMkLst>
        <pc:spChg chg="mod">
          <ac:chgData name="Leah Langsdorf" userId="b4a882f2-3584-4770-bf2a-005527566601" providerId="ADAL" clId="{2B10ABDB-7B6E-4AB1-A742-86346DA6BC49}" dt="2021-10-28T17:44:51.283" v="43" actId="20577"/>
          <ac:spMkLst>
            <pc:docMk/>
            <pc:sldMk cId="1562912475" sldId="288"/>
            <ac:spMk id="14339" creationId="{00000000-0000-0000-0000-000000000000}"/>
          </ac:spMkLst>
        </pc:spChg>
      </pc:sldChg>
      <pc:sldChg chg="modSp mod">
        <pc:chgData name="Leah Langsdorf" userId="b4a882f2-3584-4770-bf2a-005527566601" providerId="ADAL" clId="{2B10ABDB-7B6E-4AB1-A742-86346DA6BC49}" dt="2021-10-28T18:45:34.919" v="725" actId="20577"/>
        <pc:sldMkLst>
          <pc:docMk/>
          <pc:sldMk cId="1219217943" sldId="289"/>
        </pc:sldMkLst>
        <pc:spChg chg="mod">
          <ac:chgData name="Leah Langsdorf" userId="b4a882f2-3584-4770-bf2a-005527566601" providerId="ADAL" clId="{2B10ABDB-7B6E-4AB1-A742-86346DA6BC49}" dt="2021-10-28T18:45:34.919" v="725" actId="20577"/>
          <ac:spMkLst>
            <pc:docMk/>
            <pc:sldMk cId="1219217943" sldId="289"/>
            <ac:spMk id="21506" creationId="{00000000-0000-0000-0000-000000000000}"/>
          </ac:spMkLst>
        </pc:spChg>
      </pc:sldChg>
      <pc:sldChg chg="modSp new mod">
        <pc:chgData name="Leah Langsdorf" userId="b4a882f2-3584-4770-bf2a-005527566601" providerId="ADAL" clId="{2B10ABDB-7B6E-4AB1-A742-86346DA6BC49}" dt="2021-10-28T17:50:09.659" v="154" actId="122"/>
        <pc:sldMkLst>
          <pc:docMk/>
          <pc:sldMk cId="1444907255" sldId="294"/>
        </pc:sldMkLst>
        <pc:spChg chg="mod">
          <ac:chgData name="Leah Langsdorf" userId="b4a882f2-3584-4770-bf2a-005527566601" providerId="ADAL" clId="{2B10ABDB-7B6E-4AB1-A742-86346DA6BC49}" dt="2021-10-28T17:50:09.659" v="154" actId="122"/>
          <ac:spMkLst>
            <pc:docMk/>
            <pc:sldMk cId="1444907255" sldId="294"/>
            <ac:spMk id="2" creationId="{49066CD3-6159-461C-8773-98B61FA8E10D}"/>
          </ac:spMkLst>
        </pc:spChg>
        <pc:spChg chg="mod">
          <ac:chgData name="Leah Langsdorf" userId="b4a882f2-3584-4770-bf2a-005527566601" providerId="ADAL" clId="{2B10ABDB-7B6E-4AB1-A742-86346DA6BC49}" dt="2021-10-28T17:49:53.079" v="153" actId="207"/>
          <ac:spMkLst>
            <pc:docMk/>
            <pc:sldMk cId="1444907255" sldId="294"/>
            <ac:spMk id="3" creationId="{99ADC88C-C150-42C4-BCFC-405D1F2B907E}"/>
          </ac:spMkLst>
        </pc:spChg>
      </pc:sldChg>
      <pc:sldChg chg="addSp delSp modSp new mod modClrScheme chgLayout">
        <pc:chgData name="Leah Langsdorf" userId="b4a882f2-3584-4770-bf2a-005527566601" providerId="ADAL" clId="{2B10ABDB-7B6E-4AB1-A742-86346DA6BC49}" dt="2021-10-28T18:40:34.225" v="632" actId="2711"/>
        <pc:sldMkLst>
          <pc:docMk/>
          <pc:sldMk cId="3609063711" sldId="295"/>
        </pc:sldMkLst>
        <pc:spChg chg="mod ord">
          <ac:chgData name="Leah Langsdorf" userId="b4a882f2-3584-4770-bf2a-005527566601" providerId="ADAL" clId="{2B10ABDB-7B6E-4AB1-A742-86346DA6BC49}" dt="2021-10-28T18:32:50.464" v="418" actId="700"/>
          <ac:spMkLst>
            <pc:docMk/>
            <pc:sldMk cId="3609063711" sldId="295"/>
            <ac:spMk id="2" creationId="{9EB338FB-5D4C-45D4-AACC-D99747C9A6C5}"/>
          </ac:spMkLst>
        </pc:spChg>
        <pc:spChg chg="del mod ord">
          <ac:chgData name="Leah Langsdorf" userId="b4a882f2-3584-4770-bf2a-005527566601" providerId="ADAL" clId="{2B10ABDB-7B6E-4AB1-A742-86346DA6BC49}" dt="2021-10-28T18:32:54.333" v="419" actId="478"/>
          <ac:spMkLst>
            <pc:docMk/>
            <pc:sldMk cId="3609063711" sldId="295"/>
            <ac:spMk id="3" creationId="{99EB0117-E7EA-425E-9973-C175CC8F599A}"/>
          </ac:spMkLst>
        </pc:spChg>
        <pc:spChg chg="add mod">
          <ac:chgData name="Leah Langsdorf" userId="b4a882f2-3584-4770-bf2a-005527566601" providerId="ADAL" clId="{2B10ABDB-7B6E-4AB1-A742-86346DA6BC49}" dt="2021-10-28T18:39:13.900" v="615" actId="20577"/>
          <ac:spMkLst>
            <pc:docMk/>
            <pc:sldMk cId="3609063711" sldId="295"/>
            <ac:spMk id="5" creationId="{86844C28-5F2B-44FA-8CBD-D1999A543A0C}"/>
          </ac:spMkLst>
        </pc:spChg>
        <pc:graphicFrameChg chg="add mod modGraphic">
          <ac:chgData name="Leah Langsdorf" userId="b4a882f2-3584-4770-bf2a-005527566601" providerId="ADAL" clId="{2B10ABDB-7B6E-4AB1-A742-86346DA6BC49}" dt="2021-10-28T18:40:34.225" v="632" actId="2711"/>
          <ac:graphicFrameMkLst>
            <pc:docMk/>
            <pc:sldMk cId="3609063711" sldId="295"/>
            <ac:graphicFrameMk id="4" creationId="{64FFC2B4-C1E7-4E39-9A00-7C0231DD2470}"/>
          </ac:graphicFrameMkLst>
        </pc:graphicFrameChg>
      </pc:sldChg>
      <pc:sldMasterChg chg="modSp mod">
        <pc:chgData name="Leah Langsdorf" userId="b4a882f2-3584-4770-bf2a-005527566601" providerId="ADAL" clId="{2B10ABDB-7B6E-4AB1-A742-86346DA6BC49}" dt="2021-10-28T18:45:57.954" v="729" actId="20577"/>
        <pc:sldMasterMkLst>
          <pc:docMk/>
          <pc:sldMasterMk cId="0" sldId="2147483649"/>
        </pc:sldMasterMkLst>
        <pc:spChg chg="mod">
          <ac:chgData name="Leah Langsdorf" userId="b4a882f2-3584-4770-bf2a-005527566601" providerId="ADAL" clId="{2B10ABDB-7B6E-4AB1-A742-86346DA6BC49}" dt="2021-10-28T18:45:57.954" v="729" actId="20577"/>
          <ac:spMkLst>
            <pc:docMk/>
            <pc:sldMasterMk cId="0" sldId="2147483649"/>
            <ac:spMk id="2" creationId="{8620A9F4-0D69-4DF9-B064-9DAC7590527F}"/>
          </ac:spMkLst>
        </pc:sp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1" y="0"/>
            <a:ext cx="3038475" cy="462120"/>
          </a:xfrm>
          <a:prstGeom prst="rect">
            <a:avLst/>
          </a:prstGeom>
          <a:noFill/>
          <a:ln w="9525">
            <a:noFill/>
            <a:miter lim="800000"/>
            <a:headEnd/>
            <a:tailEnd/>
          </a:ln>
          <a:effectLst/>
        </p:spPr>
        <p:txBody>
          <a:bodyPr vert="horz" wrap="square" lIns="93170" tIns="46585" rIns="93170" bIns="46585" numCol="1" anchor="t" anchorCtr="0" compatLnSpc="1">
            <a:prstTxWarp prst="textNoShape">
              <a:avLst/>
            </a:prstTxWarp>
          </a:bodyPr>
          <a:lstStyle>
            <a:lvl1pPr defTabSz="931863">
              <a:defRPr sz="1200">
                <a:latin typeface="Times New Roman" pitchFamily="18" charset="0"/>
              </a:defRPr>
            </a:lvl1pPr>
          </a:lstStyle>
          <a:p>
            <a:endParaRPr lang="en-US" dirty="0"/>
          </a:p>
        </p:txBody>
      </p:sp>
      <p:sp>
        <p:nvSpPr>
          <p:cNvPr id="28675" name="Rectangle 3"/>
          <p:cNvSpPr>
            <a:spLocks noGrp="1" noChangeArrowheads="1"/>
          </p:cNvSpPr>
          <p:nvPr>
            <p:ph type="dt" sz="quarter" idx="1"/>
          </p:nvPr>
        </p:nvSpPr>
        <p:spPr bwMode="auto">
          <a:xfrm>
            <a:off x="3971926" y="0"/>
            <a:ext cx="3038475" cy="462120"/>
          </a:xfrm>
          <a:prstGeom prst="rect">
            <a:avLst/>
          </a:prstGeom>
          <a:noFill/>
          <a:ln w="9525">
            <a:noFill/>
            <a:miter lim="800000"/>
            <a:headEnd/>
            <a:tailEnd/>
          </a:ln>
          <a:effectLst/>
        </p:spPr>
        <p:txBody>
          <a:bodyPr vert="horz" wrap="square" lIns="93170" tIns="46585" rIns="93170" bIns="46585" numCol="1" anchor="t" anchorCtr="0" compatLnSpc="1">
            <a:prstTxWarp prst="textNoShape">
              <a:avLst/>
            </a:prstTxWarp>
          </a:bodyPr>
          <a:lstStyle>
            <a:lvl1pPr algn="r" defTabSz="931863">
              <a:defRPr sz="1200">
                <a:latin typeface="Times New Roman" pitchFamily="18" charset="0"/>
              </a:defRPr>
            </a:lvl1pPr>
          </a:lstStyle>
          <a:p>
            <a:endParaRPr lang="en-US" dirty="0"/>
          </a:p>
        </p:txBody>
      </p:sp>
      <p:sp>
        <p:nvSpPr>
          <p:cNvPr id="28676" name="Rectangle 4"/>
          <p:cNvSpPr>
            <a:spLocks noGrp="1" noChangeArrowheads="1"/>
          </p:cNvSpPr>
          <p:nvPr>
            <p:ph type="ftr" sz="quarter" idx="2"/>
          </p:nvPr>
        </p:nvSpPr>
        <p:spPr bwMode="auto">
          <a:xfrm>
            <a:off x="1" y="8773957"/>
            <a:ext cx="3038475" cy="462119"/>
          </a:xfrm>
          <a:prstGeom prst="rect">
            <a:avLst/>
          </a:prstGeom>
          <a:noFill/>
          <a:ln w="9525">
            <a:noFill/>
            <a:miter lim="800000"/>
            <a:headEnd/>
            <a:tailEnd/>
          </a:ln>
          <a:effectLst/>
        </p:spPr>
        <p:txBody>
          <a:bodyPr vert="horz" wrap="square" lIns="93170" tIns="46585" rIns="93170" bIns="46585" numCol="1" anchor="b" anchorCtr="0" compatLnSpc="1">
            <a:prstTxWarp prst="textNoShape">
              <a:avLst/>
            </a:prstTxWarp>
          </a:bodyPr>
          <a:lstStyle>
            <a:lvl1pPr defTabSz="931863">
              <a:defRPr sz="1200">
                <a:latin typeface="Times New Roman" pitchFamily="18" charset="0"/>
              </a:defRPr>
            </a:lvl1pPr>
          </a:lstStyle>
          <a:p>
            <a:endParaRPr lang="en-US" dirty="0"/>
          </a:p>
        </p:txBody>
      </p:sp>
      <p:sp>
        <p:nvSpPr>
          <p:cNvPr id="28677" name="Rectangle 5"/>
          <p:cNvSpPr>
            <a:spLocks noGrp="1" noChangeArrowheads="1"/>
          </p:cNvSpPr>
          <p:nvPr>
            <p:ph type="sldNum" sz="quarter" idx="3"/>
          </p:nvPr>
        </p:nvSpPr>
        <p:spPr bwMode="auto">
          <a:xfrm>
            <a:off x="3971926" y="8773957"/>
            <a:ext cx="3038475" cy="462119"/>
          </a:xfrm>
          <a:prstGeom prst="rect">
            <a:avLst/>
          </a:prstGeom>
          <a:noFill/>
          <a:ln w="9525">
            <a:noFill/>
            <a:miter lim="800000"/>
            <a:headEnd/>
            <a:tailEnd/>
          </a:ln>
          <a:effectLst/>
        </p:spPr>
        <p:txBody>
          <a:bodyPr vert="horz" wrap="square" lIns="93170" tIns="46585" rIns="93170" bIns="46585" numCol="1" anchor="b" anchorCtr="0" compatLnSpc="1">
            <a:prstTxWarp prst="textNoShape">
              <a:avLst/>
            </a:prstTxWarp>
          </a:bodyPr>
          <a:lstStyle>
            <a:lvl1pPr algn="r" defTabSz="931863">
              <a:defRPr sz="1200">
                <a:latin typeface="Times New Roman" pitchFamily="18" charset="0"/>
              </a:defRPr>
            </a:lvl1pPr>
          </a:lstStyle>
          <a:p>
            <a:fld id="{027079AD-16F1-4BE0-992D-C8BBEE6A48AF}" type="slidenum">
              <a:rPr lang="en-US"/>
              <a:pPr/>
              <a:t>‹#›</a:t>
            </a:fld>
            <a:endParaRPr lang="en-US" dirty="0"/>
          </a:p>
        </p:txBody>
      </p:sp>
    </p:spTree>
    <p:extLst>
      <p:ext uri="{BB962C8B-B14F-4D97-AF65-F5344CB8AC3E}">
        <p14:creationId xmlns:p14="http://schemas.microsoft.com/office/powerpoint/2010/main" val="3265204533"/>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1" y="0"/>
            <a:ext cx="3038475" cy="462120"/>
          </a:xfrm>
          <a:prstGeom prst="rect">
            <a:avLst/>
          </a:prstGeom>
          <a:noFill/>
          <a:ln w="9525">
            <a:noFill/>
            <a:miter lim="800000"/>
            <a:headEnd/>
            <a:tailEnd/>
          </a:ln>
          <a:effectLst/>
        </p:spPr>
        <p:txBody>
          <a:bodyPr vert="horz" wrap="square" lIns="93170" tIns="46585" rIns="93170" bIns="46585" numCol="1" anchor="t" anchorCtr="0" compatLnSpc="1">
            <a:prstTxWarp prst="textNoShape">
              <a:avLst/>
            </a:prstTxWarp>
          </a:bodyPr>
          <a:lstStyle>
            <a:lvl1pPr defTabSz="931863">
              <a:defRPr sz="1200">
                <a:latin typeface="Times New Roman" pitchFamily="18" charset="0"/>
              </a:defRPr>
            </a:lvl1pPr>
          </a:lstStyle>
          <a:p>
            <a:endParaRPr lang="en-US" dirty="0"/>
          </a:p>
        </p:txBody>
      </p:sp>
      <p:sp>
        <p:nvSpPr>
          <p:cNvPr id="47107" name="Rectangle 3"/>
          <p:cNvSpPr>
            <a:spLocks noGrp="1" noChangeArrowheads="1"/>
          </p:cNvSpPr>
          <p:nvPr>
            <p:ph type="dt" idx="1"/>
          </p:nvPr>
        </p:nvSpPr>
        <p:spPr bwMode="auto">
          <a:xfrm>
            <a:off x="3970339" y="0"/>
            <a:ext cx="3038475" cy="462120"/>
          </a:xfrm>
          <a:prstGeom prst="rect">
            <a:avLst/>
          </a:prstGeom>
          <a:noFill/>
          <a:ln w="9525">
            <a:noFill/>
            <a:miter lim="800000"/>
            <a:headEnd/>
            <a:tailEnd/>
          </a:ln>
          <a:effectLst/>
        </p:spPr>
        <p:txBody>
          <a:bodyPr vert="horz" wrap="square" lIns="93170" tIns="46585" rIns="93170" bIns="46585" numCol="1" anchor="t" anchorCtr="0" compatLnSpc="1">
            <a:prstTxWarp prst="textNoShape">
              <a:avLst/>
            </a:prstTxWarp>
          </a:bodyPr>
          <a:lstStyle>
            <a:lvl1pPr algn="r" defTabSz="931863">
              <a:defRPr sz="1200">
                <a:latin typeface="Times New Roman" pitchFamily="18" charset="0"/>
              </a:defRPr>
            </a:lvl1pPr>
          </a:lstStyle>
          <a:p>
            <a:endParaRPr lang="en-US" dirty="0"/>
          </a:p>
        </p:txBody>
      </p:sp>
      <p:sp>
        <p:nvSpPr>
          <p:cNvPr id="47108" name="Rectangle 4"/>
          <p:cNvSpPr>
            <a:spLocks noGrp="1" noRot="1" noChangeAspect="1" noChangeArrowheads="1" noTextEdit="1"/>
          </p:cNvSpPr>
          <p:nvPr>
            <p:ph type="sldImg" idx="2"/>
          </p:nvPr>
        </p:nvSpPr>
        <p:spPr bwMode="auto">
          <a:xfrm>
            <a:off x="1195388" y="692150"/>
            <a:ext cx="4619625" cy="3463925"/>
          </a:xfrm>
          <a:prstGeom prst="rect">
            <a:avLst/>
          </a:prstGeom>
          <a:noFill/>
          <a:ln w="9525">
            <a:solidFill>
              <a:srgbClr val="000000"/>
            </a:solidFill>
            <a:miter lim="800000"/>
            <a:headEnd/>
            <a:tailEnd/>
          </a:ln>
          <a:effectLst/>
        </p:spPr>
      </p:sp>
      <p:sp>
        <p:nvSpPr>
          <p:cNvPr id="47109" name="Rectangle 5"/>
          <p:cNvSpPr>
            <a:spLocks noGrp="1" noChangeArrowheads="1"/>
          </p:cNvSpPr>
          <p:nvPr>
            <p:ph type="body" sz="quarter" idx="3"/>
          </p:nvPr>
        </p:nvSpPr>
        <p:spPr bwMode="auto">
          <a:xfrm>
            <a:off x="701675" y="4387767"/>
            <a:ext cx="5607050" cy="4155919"/>
          </a:xfrm>
          <a:prstGeom prst="rect">
            <a:avLst/>
          </a:prstGeom>
          <a:noFill/>
          <a:ln w="9525">
            <a:noFill/>
            <a:miter lim="800000"/>
            <a:headEnd/>
            <a:tailEnd/>
          </a:ln>
          <a:effectLst/>
        </p:spPr>
        <p:txBody>
          <a:bodyPr vert="horz" wrap="square" lIns="93170" tIns="46585" rIns="93170" bIns="4658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7110" name="Rectangle 6"/>
          <p:cNvSpPr>
            <a:spLocks noGrp="1" noChangeArrowheads="1"/>
          </p:cNvSpPr>
          <p:nvPr>
            <p:ph type="ftr" sz="quarter" idx="4"/>
          </p:nvPr>
        </p:nvSpPr>
        <p:spPr bwMode="auto">
          <a:xfrm>
            <a:off x="1" y="8772378"/>
            <a:ext cx="3038475" cy="462120"/>
          </a:xfrm>
          <a:prstGeom prst="rect">
            <a:avLst/>
          </a:prstGeom>
          <a:noFill/>
          <a:ln w="9525">
            <a:noFill/>
            <a:miter lim="800000"/>
            <a:headEnd/>
            <a:tailEnd/>
          </a:ln>
          <a:effectLst/>
        </p:spPr>
        <p:txBody>
          <a:bodyPr vert="horz" wrap="square" lIns="93170" tIns="46585" rIns="93170" bIns="46585" numCol="1" anchor="b" anchorCtr="0" compatLnSpc="1">
            <a:prstTxWarp prst="textNoShape">
              <a:avLst/>
            </a:prstTxWarp>
          </a:bodyPr>
          <a:lstStyle>
            <a:lvl1pPr defTabSz="931863">
              <a:defRPr sz="1200">
                <a:latin typeface="Times New Roman" pitchFamily="18" charset="0"/>
              </a:defRPr>
            </a:lvl1pPr>
          </a:lstStyle>
          <a:p>
            <a:endParaRPr lang="en-US" dirty="0"/>
          </a:p>
        </p:txBody>
      </p:sp>
      <p:sp>
        <p:nvSpPr>
          <p:cNvPr id="47111" name="Rectangle 7"/>
          <p:cNvSpPr>
            <a:spLocks noGrp="1" noChangeArrowheads="1"/>
          </p:cNvSpPr>
          <p:nvPr>
            <p:ph type="sldNum" sz="quarter" idx="5"/>
          </p:nvPr>
        </p:nvSpPr>
        <p:spPr bwMode="auto">
          <a:xfrm>
            <a:off x="3970339" y="8772378"/>
            <a:ext cx="3038475" cy="462120"/>
          </a:xfrm>
          <a:prstGeom prst="rect">
            <a:avLst/>
          </a:prstGeom>
          <a:noFill/>
          <a:ln w="9525">
            <a:noFill/>
            <a:miter lim="800000"/>
            <a:headEnd/>
            <a:tailEnd/>
          </a:ln>
          <a:effectLst/>
        </p:spPr>
        <p:txBody>
          <a:bodyPr vert="horz" wrap="square" lIns="93170" tIns="46585" rIns="93170" bIns="46585" numCol="1" anchor="b" anchorCtr="0" compatLnSpc="1">
            <a:prstTxWarp prst="textNoShape">
              <a:avLst/>
            </a:prstTxWarp>
          </a:bodyPr>
          <a:lstStyle>
            <a:lvl1pPr algn="r" defTabSz="931863">
              <a:defRPr sz="1200">
                <a:latin typeface="Times New Roman" pitchFamily="18" charset="0"/>
              </a:defRPr>
            </a:lvl1pPr>
          </a:lstStyle>
          <a:p>
            <a:fld id="{0E7ACBF2-2FFA-4549-8297-90D00EE2297A}" type="slidenum">
              <a:rPr lang="en-US"/>
              <a:pPr/>
              <a:t>‹#›</a:t>
            </a:fld>
            <a:endParaRPr lang="en-US" dirty="0"/>
          </a:p>
        </p:txBody>
      </p:sp>
    </p:spTree>
    <p:extLst>
      <p:ext uri="{BB962C8B-B14F-4D97-AF65-F5344CB8AC3E}">
        <p14:creationId xmlns:p14="http://schemas.microsoft.com/office/powerpoint/2010/main" val="3216069345"/>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32D3D7-44AF-4265-8EB7-A2938EF7214E}" type="slidenum">
              <a:rPr lang="en-US"/>
              <a:pPr/>
              <a:t>2</a:t>
            </a:fld>
            <a:endParaRPr lang="en-US" dirty="0"/>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endParaRPr lang="en-US" dirty="0"/>
          </a:p>
        </p:txBody>
      </p:sp>
      <p:sp>
        <p:nvSpPr>
          <p:cNvPr id="2" name="Footer Placeholder 1"/>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29954045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23C449-EDE7-4AEF-94F0-050376877169}" type="slidenum">
              <a:rPr lang="en-US"/>
              <a:pPr/>
              <a:t>5</a:t>
            </a:fld>
            <a:endParaRPr lang="en-US" dirty="0"/>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p:txBody>
          <a:bodyPr/>
          <a:lstStyle/>
          <a:p>
            <a:endParaRPr lang="en-US" dirty="0"/>
          </a:p>
        </p:txBody>
      </p:sp>
      <p:sp>
        <p:nvSpPr>
          <p:cNvPr id="2" name="Footer Placeholder 1"/>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25821802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5BB615-267B-4A59-A82F-BD9D763A0F50}" type="slidenum">
              <a:rPr lang="en-US"/>
              <a:pPr/>
              <a:t>6</a:t>
            </a:fld>
            <a:endParaRPr lang="en-US" dirty="0"/>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endParaRPr lang="en-US" dirty="0"/>
          </a:p>
        </p:txBody>
      </p:sp>
      <p:sp>
        <p:nvSpPr>
          <p:cNvPr id="2" name="Footer Placeholder 1"/>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4789848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53250" name="Picture 2"/>
          <p:cNvPicPr>
            <a:picLocks noChangeAspect="1" noChangeArrowheads="1"/>
          </p:cNvPicPr>
          <p:nvPr/>
        </p:nvPicPr>
        <p:blipFill>
          <a:blip r:embed="rId2" cstate="print"/>
          <a:srcRect/>
          <a:stretch>
            <a:fillRect/>
          </a:stretch>
        </p:blipFill>
        <p:spPr bwMode="auto">
          <a:xfrm>
            <a:off x="0" y="0"/>
            <a:ext cx="9145588" cy="6859588"/>
          </a:xfrm>
          <a:prstGeom prst="rect">
            <a:avLst/>
          </a:prstGeom>
          <a:noFill/>
        </p:spPr>
      </p:pic>
      <p:sp>
        <p:nvSpPr>
          <p:cNvPr id="53251" name="Rectangle 3"/>
          <p:cNvSpPr>
            <a:spLocks noGrp="1" noChangeArrowheads="1"/>
          </p:cNvSpPr>
          <p:nvPr>
            <p:ph type="ctrTitle"/>
          </p:nvPr>
        </p:nvSpPr>
        <p:spPr>
          <a:xfrm>
            <a:off x="685800" y="1295400"/>
            <a:ext cx="7772400" cy="1143000"/>
          </a:xfrm>
        </p:spPr>
        <p:txBody>
          <a:bodyPr/>
          <a:lstStyle>
            <a:lvl1pPr>
              <a:defRPr sz="3000"/>
            </a:lvl1pPr>
          </a:lstStyle>
          <a:p>
            <a:r>
              <a:rPr lang="en-US"/>
              <a:t>Click to edit Master title style</a:t>
            </a:r>
          </a:p>
        </p:txBody>
      </p:sp>
      <p:sp>
        <p:nvSpPr>
          <p:cNvPr id="53252" name="Rectangle 4"/>
          <p:cNvSpPr>
            <a:spLocks noGrp="1" noChangeArrowheads="1"/>
          </p:cNvSpPr>
          <p:nvPr>
            <p:ph type="subTitle" idx="1"/>
          </p:nvPr>
        </p:nvSpPr>
        <p:spPr>
          <a:xfrm>
            <a:off x="685800" y="2857500"/>
            <a:ext cx="6400800" cy="1143000"/>
          </a:xfrm>
        </p:spPr>
        <p:txBody>
          <a:bodyPr/>
          <a:lstStyle>
            <a:lvl1pPr marL="0" indent="0">
              <a:defRPr sz="2400" b="1" i="1"/>
            </a:lvl1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4478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478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0"/>
            <a:ext cx="1943100" cy="5334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0"/>
            <a:ext cx="5676900" cy="5334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0"/>
            <a:ext cx="7772400" cy="685800"/>
          </a:xfrm>
        </p:spPr>
        <p:txBody>
          <a:bodyPr/>
          <a:lstStyle/>
          <a:p>
            <a:r>
              <a:rPr lang="en-US"/>
              <a:t>Click to edit Master title style</a:t>
            </a:r>
          </a:p>
        </p:txBody>
      </p:sp>
      <p:sp>
        <p:nvSpPr>
          <p:cNvPr id="3" name="Table Placeholder 2"/>
          <p:cNvSpPr>
            <a:spLocks noGrp="1"/>
          </p:cNvSpPr>
          <p:nvPr>
            <p:ph type="tbl" idx="1"/>
          </p:nvPr>
        </p:nvSpPr>
        <p:spPr>
          <a:xfrm>
            <a:off x="685800" y="1447800"/>
            <a:ext cx="7772400" cy="4648200"/>
          </a:xfrm>
        </p:spPr>
        <p:txBody>
          <a:bodyPr/>
          <a:lstStyle/>
          <a:p>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14" cstate="print"/>
          <a:srcRect/>
          <a:stretch>
            <a:fillRect/>
          </a:stretch>
        </p:blipFill>
        <p:spPr bwMode="auto">
          <a:xfrm>
            <a:off x="0" y="0"/>
            <a:ext cx="9145588" cy="6859588"/>
          </a:xfrm>
          <a:prstGeom prst="rect">
            <a:avLst/>
          </a:prstGeom>
          <a:noFill/>
        </p:spPr>
      </p:pic>
      <p:sp>
        <p:nvSpPr>
          <p:cNvPr id="52227" name="Rectangle 3"/>
          <p:cNvSpPr>
            <a:spLocks noGrp="1" noChangeArrowheads="1"/>
          </p:cNvSpPr>
          <p:nvPr>
            <p:ph type="title"/>
          </p:nvPr>
        </p:nvSpPr>
        <p:spPr bwMode="auto">
          <a:xfrm>
            <a:off x="685800" y="762000"/>
            <a:ext cx="7772400" cy="685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52228" name="Rectangle 4"/>
          <p:cNvSpPr>
            <a:spLocks noGrp="1" noChangeArrowheads="1"/>
          </p:cNvSpPr>
          <p:nvPr>
            <p:ph type="body" idx="1"/>
          </p:nvPr>
        </p:nvSpPr>
        <p:spPr bwMode="auto">
          <a:xfrm>
            <a:off x="685800" y="1447800"/>
            <a:ext cx="7772400" cy="4648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Box 1">
            <a:extLst>
              <a:ext uri="{FF2B5EF4-FFF2-40B4-BE49-F238E27FC236}">
                <a16:creationId xmlns:a16="http://schemas.microsoft.com/office/drawing/2014/main" id="{8620A9F4-0D69-4DF9-B064-9DAC7590527F}"/>
              </a:ext>
            </a:extLst>
          </p:cNvPr>
          <p:cNvSpPr txBox="1"/>
          <p:nvPr userDrawn="1"/>
        </p:nvSpPr>
        <p:spPr>
          <a:xfrm>
            <a:off x="0" y="6581001"/>
            <a:ext cx="1809919" cy="276999"/>
          </a:xfrm>
          <a:prstGeom prst="rect">
            <a:avLst/>
          </a:prstGeom>
          <a:noFill/>
        </p:spPr>
        <p:txBody>
          <a:bodyPr wrap="none" rtlCol="0">
            <a:spAutoFit/>
          </a:bodyPr>
          <a:lstStyle/>
          <a:p>
            <a:r>
              <a:rPr lang="en-US" sz="1200" dirty="0"/>
              <a:t>Last Updated 11/1/2021</a:t>
            </a: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hf sldNum="0" hdr="0" ftr="0"/>
  <p:txStyles>
    <p:titleStyle>
      <a:lvl1pPr algn="l" rtl="0" fontAlgn="base">
        <a:spcBef>
          <a:spcPct val="0"/>
        </a:spcBef>
        <a:spcAft>
          <a:spcPct val="0"/>
        </a:spcAft>
        <a:defRPr sz="2400" b="1">
          <a:solidFill>
            <a:srgbClr val="B8302B"/>
          </a:solidFill>
          <a:latin typeface="+mj-lt"/>
          <a:ea typeface="+mj-ea"/>
          <a:cs typeface="+mj-cs"/>
        </a:defRPr>
      </a:lvl1pPr>
      <a:lvl2pPr algn="l" rtl="0" fontAlgn="base">
        <a:spcBef>
          <a:spcPct val="0"/>
        </a:spcBef>
        <a:spcAft>
          <a:spcPct val="0"/>
        </a:spcAft>
        <a:defRPr sz="2400" b="1">
          <a:solidFill>
            <a:srgbClr val="B8302B"/>
          </a:solidFill>
          <a:latin typeface="Arial" charset="0"/>
        </a:defRPr>
      </a:lvl2pPr>
      <a:lvl3pPr algn="l" rtl="0" fontAlgn="base">
        <a:spcBef>
          <a:spcPct val="0"/>
        </a:spcBef>
        <a:spcAft>
          <a:spcPct val="0"/>
        </a:spcAft>
        <a:defRPr sz="2400" b="1">
          <a:solidFill>
            <a:srgbClr val="B8302B"/>
          </a:solidFill>
          <a:latin typeface="Arial" charset="0"/>
        </a:defRPr>
      </a:lvl3pPr>
      <a:lvl4pPr algn="l" rtl="0" fontAlgn="base">
        <a:spcBef>
          <a:spcPct val="0"/>
        </a:spcBef>
        <a:spcAft>
          <a:spcPct val="0"/>
        </a:spcAft>
        <a:defRPr sz="2400" b="1">
          <a:solidFill>
            <a:srgbClr val="B8302B"/>
          </a:solidFill>
          <a:latin typeface="Arial" charset="0"/>
        </a:defRPr>
      </a:lvl4pPr>
      <a:lvl5pPr algn="l" rtl="0" fontAlgn="base">
        <a:spcBef>
          <a:spcPct val="0"/>
        </a:spcBef>
        <a:spcAft>
          <a:spcPct val="0"/>
        </a:spcAft>
        <a:defRPr sz="2400" b="1">
          <a:solidFill>
            <a:srgbClr val="B8302B"/>
          </a:solidFill>
          <a:latin typeface="Arial" charset="0"/>
        </a:defRPr>
      </a:lvl5pPr>
      <a:lvl6pPr marL="457200" algn="l" rtl="0" fontAlgn="base">
        <a:spcBef>
          <a:spcPct val="0"/>
        </a:spcBef>
        <a:spcAft>
          <a:spcPct val="0"/>
        </a:spcAft>
        <a:defRPr sz="2400" b="1">
          <a:solidFill>
            <a:srgbClr val="B8302B"/>
          </a:solidFill>
          <a:latin typeface="Arial" charset="0"/>
        </a:defRPr>
      </a:lvl6pPr>
      <a:lvl7pPr marL="914400" algn="l" rtl="0" fontAlgn="base">
        <a:spcBef>
          <a:spcPct val="0"/>
        </a:spcBef>
        <a:spcAft>
          <a:spcPct val="0"/>
        </a:spcAft>
        <a:defRPr sz="2400" b="1">
          <a:solidFill>
            <a:srgbClr val="B8302B"/>
          </a:solidFill>
          <a:latin typeface="Arial" charset="0"/>
        </a:defRPr>
      </a:lvl7pPr>
      <a:lvl8pPr marL="1371600" algn="l" rtl="0" fontAlgn="base">
        <a:spcBef>
          <a:spcPct val="0"/>
        </a:spcBef>
        <a:spcAft>
          <a:spcPct val="0"/>
        </a:spcAft>
        <a:defRPr sz="2400" b="1">
          <a:solidFill>
            <a:srgbClr val="B8302B"/>
          </a:solidFill>
          <a:latin typeface="Arial" charset="0"/>
        </a:defRPr>
      </a:lvl8pPr>
      <a:lvl9pPr marL="1828800" algn="l" rtl="0" fontAlgn="base">
        <a:spcBef>
          <a:spcPct val="0"/>
        </a:spcBef>
        <a:spcAft>
          <a:spcPct val="0"/>
        </a:spcAft>
        <a:defRPr sz="2400" b="1">
          <a:solidFill>
            <a:srgbClr val="B8302B"/>
          </a:solidFill>
          <a:latin typeface="Arial" charset="0"/>
        </a:defRPr>
      </a:lvl9pPr>
    </p:titleStyle>
    <p:bodyStyle>
      <a:lvl1pPr marL="342900" indent="-342900" algn="l" rtl="0" fontAlgn="base">
        <a:spcBef>
          <a:spcPct val="20000"/>
        </a:spcBef>
        <a:spcAft>
          <a:spcPct val="0"/>
        </a:spcAft>
        <a:defRPr>
          <a:solidFill>
            <a:srgbClr val="0A4791"/>
          </a:solidFill>
          <a:latin typeface="+mn-lt"/>
          <a:ea typeface="+mn-ea"/>
          <a:cs typeface="+mn-cs"/>
        </a:defRPr>
      </a:lvl1pPr>
      <a:lvl2pPr marL="742950" indent="-285750" algn="l" rtl="0" fontAlgn="base">
        <a:spcBef>
          <a:spcPct val="20000"/>
        </a:spcBef>
        <a:spcAft>
          <a:spcPct val="0"/>
        </a:spcAft>
        <a:defRPr>
          <a:solidFill>
            <a:srgbClr val="0A4791"/>
          </a:solidFill>
          <a:latin typeface="+mn-lt"/>
        </a:defRPr>
      </a:lvl2pPr>
      <a:lvl3pPr marL="1143000" indent="-228600" algn="l" rtl="0" fontAlgn="base">
        <a:spcBef>
          <a:spcPct val="20000"/>
        </a:spcBef>
        <a:spcAft>
          <a:spcPct val="0"/>
        </a:spcAft>
        <a:defRPr>
          <a:solidFill>
            <a:srgbClr val="0A4791"/>
          </a:solidFill>
          <a:latin typeface="+mn-lt"/>
        </a:defRPr>
      </a:lvl3pPr>
      <a:lvl4pPr marL="1600200" indent="-228600" algn="l" rtl="0" fontAlgn="base">
        <a:spcBef>
          <a:spcPct val="20000"/>
        </a:spcBef>
        <a:spcAft>
          <a:spcPct val="0"/>
        </a:spcAft>
        <a:defRPr>
          <a:solidFill>
            <a:srgbClr val="0A4791"/>
          </a:solidFill>
          <a:latin typeface="+mn-lt"/>
        </a:defRPr>
      </a:lvl4pPr>
      <a:lvl5pPr marL="2057400" indent="-228600" algn="l" rtl="0" fontAlgn="base">
        <a:spcBef>
          <a:spcPct val="20000"/>
        </a:spcBef>
        <a:spcAft>
          <a:spcPct val="0"/>
        </a:spcAft>
        <a:defRPr>
          <a:solidFill>
            <a:srgbClr val="0A4791"/>
          </a:solidFill>
          <a:latin typeface="+mn-lt"/>
        </a:defRPr>
      </a:lvl5pPr>
      <a:lvl6pPr marL="2514600" indent="-228600" algn="l" rtl="0" fontAlgn="base">
        <a:spcBef>
          <a:spcPct val="20000"/>
        </a:spcBef>
        <a:spcAft>
          <a:spcPct val="0"/>
        </a:spcAft>
        <a:defRPr>
          <a:solidFill>
            <a:srgbClr val="0A4791"/>
          </a:solidFill>
          <a:latin typeface="+mn-lt"/>
        </a:defRPr>
      </a:lvl6pPr>
      <a:lvl7pPr marL="2971800" indent="-228600" algn="l" rtl="0" fontAlgn="base">
        <a:spcBef>
          <a:spcPct val="20000"/>
        </a:spcBef>
        <a:spcAft>
          <a:spcPct val="0"/>
        </a:spcAft>
        <a:defRPr>
          <a:solidFill>
            <a:srgbClr val="0A4791"/>
          </a:solidFill>
          <a:latin typeface="+mn-lt"/>
        </a:defRPr>
      </a:lvl7pPr>
      <a:lvl8pPr marL="3429000" indent="-228600" algn="l" rtl="0" fontAlgn="base">
        <a:spcBef>
          <a:spcPct val="20000"/>
        </a:spcBef>
        <a:spcAft>
          <a:spcPct val="0"/>
        </a:spcAft>
        <a:defRPr>
          <a:solidFill>
            <a:srgbClr val="0A4791"/>
          </a:solidFill>
          <a:latin typeface="+mn-lt"/>
        </a:defRPr>
      </a:lvl8pPr>
      <a:lvl9pPr marL="3886200" indent="-228600" algn="l" rtl="0" fontAlgn="base">
        <a:spcBef>
          <a:spcPct val="20000"/>
        </a:spcBef>
        <a:spcAft>
          <a:spcPct val="0"/>
        </a:spcAft>
        <a:defRPr>
          <a:solidFill>
            <a:srgbClr val="0A479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7800" y="1676400"/>
            <a:ext cx="6096000" cy="1752600"/>
          </a:xfrm>
        </p:spPr>
        <p:txBody>
          <a:bodyPr/>
          <a:lstStyle/>
          <a:p>
            <a:pPr algn="ctr"/>
            <a:r>
              <a:rPr lang="en-US" sz="4800" dirty="0">
                <a:latin typeface="Calibri" pitchFamily="34" charset="0"/>
              </a:rPr>
              <a:t>Promerus Contractor Training Presentation</a:t>
            </a:r>
          </a:p>
        </p:txBody>
      </p:sp>
      <p:sp>
        <p:nvSpPr>
          <p:cNvPr id="3" name="Subtitle 2"/>
          <p:cNvSpPr>
            <a:spLocks noGrp="1"/>
          </p:cNvSpPr>
          <p:nvPr>
            <p:ph type="subTitle" idx="1"/>
          </p:nvPr>
        </p:nvSpPr>
        <p:spPr>
          <a:xfrm>
            <a:off x="685800" y="6096000"/>
            <a:ext cx="2438400" cy="304800"/>
          </a:xfrm>
        </p:spPr>
        <p:txBody>
          <a:bodyPr/>
          <a:lstStyle/>
          <a:p>
            <a:pPr algn="ctr"/>
            <a:r>
              <a:rPr lang="en-US" sz="1600" dirty="0">
                <a:latin typeface="Calibri" pitchFamily="34" charset="0"/>
              </a:rPr>
              <a:t>Last Updated 11/1/2021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457200"/>
            <a:ext cx="7772400" cy="914400"/>
          </a:xfrm>
        </p:spPr>
        <p:txBody>
          <a:bodyPr/>
          <a:lstStyle/>
          <a:p>
            <a:pPr algn="ctr"/>
            <a:r>
              <a:rPr lang="en-US" sz="4000" dirty="0">
                <a:latin typeface="Calibri" pitchFamily="34" charset="0"/>
              </a:rPr>
              <a:t>Outline of Contractor Training</a:t>
            </a:r>
          </a:p>
        </p:txBody>
      </p:sp>
      <p:sp>
        <p:nvSpPr>
          <p:cNvPr id="2051" name="Rectangle 3"/>
          <p:cNvSpPr>
            <a:spLocks noGrp="1" noChangeArrowheads="1"/>
          </p:cNvSpPr>
          <p:nvPr>
            <p:ph type="body" idx="1"/>
          </p:nvPr>
        </p:nvSpPr>
        <p:spPr>
          <a:xfrm>
            <a:off x="1371600" y="1143000"/>
            <a:ext cx="6705600" cy="4572000"/>
          </a:xfrm>
        </p:spPr>
        <p:txBody>
          <a:bodyPr/>
          <a:lstStyle/>
          <a:p>
            <a:pPr marL="457200" indent="-457200">
              <a:buFont typeface="+mj-lt"/>
              <a:buAutoNum type="arabicParenR"/>
            </a:pPr>
            <a:r>
              <a:rPr lang="en-US" sz="2400" dirty="0">
                <a:latin typeface="Calibri" pitchFamily="34" charset="0"/>
              </a:rPr>
              <a:t>Work Categories and Responsibilities</a:t>
            </a:r>
          </a:p>
          <a:p>
            <a:pPr marL="457200" indent="-457200">
              <a:buFont typeface="+mj-lt"/>
              <a:buAutoNum type="arabicParenR"/>
            </a:pPr>
            <a:r>
              <a:rPr lang="en-US" sz="2400" dirty="0">
                <a:latin typeface="Calibri" pitchFamily="34" charset="0"/>
              </a:rPr>
              <a:t>General Site and Security Information</a:t>
            </a:r>
          </a:p>
          <a:p>
            <a:pPr marL="457200" indent="-457200">
              <a:buFont typeface="+mj-lt"/>
              <a:buAutoNum type="arabicParenR"/>
            </a:pPr>
            <a:r>
              <a:rPr lang="en-US" sz="2400" dirty="0">
                <a:latin typeface="Calibri" pitchFamily="34" charset="0"/>
              </a:rPr>
              <a:t>Prohibited Substances and Workplace Violence</a:t>
            </a:r>
          </a:p>
          <a:p>
            <a:pPr marL="457200" indent="-457200">
              <a:buFont typeface="+mj-lt"/>
              <a:buAutoNum type="arabicParenR"/>
            </a:pPr>
            <a:r>
              <a:rPr lang="en-US" sz="2400" dirty="0">
                <a:latin typeface="Calibri" pitchFamily="34" charset="0"/>
              </a:rPr>
              <a:t>Items Brought on Site</a:t>
            </a:r>
          </a:p>
          <a:p>
            <a:pPr marL="457200" indent="-457200">
              <a:buFont typeface="+mj-lt"/>
              <a:buAutoNum type="arabicParenR"/>
            </a:pPr>
            <a:r>
              <a:rPr lang="en-US" sz="2400" dirty="0">
                <a:latin typeface="Calibri" pitchFamily="34" charset="0"/>
              </a:rPr>
              <a:t>Onsite Injury Reporting</a:t>
            </a:r>
          </a:p>
          <a:p>
            <a:pPr marL="457200" indent="-457200">
              <a:buFont typeface="+mj-lt"/>
              <a:buAutoNum type="arabicParenR"/>
            </a:pPr>
            <a:r>
              <a:rPr lang="en-US" sz="2400" dirty="0">
                <a:latin typeface="Calibri" pitchFamily="34" charset="0"/>
              </a:rPr>
              <a:t>Emergencies and Evacuations</a:t>
            </a:r>
          </a:p>
          <a:p>
            <a:pPr marL="457200" indent="-457200">
              <a:buFont typeface="+mj-lt"/>
              <a:buAutoNum type="arabicParenR"/>
            </a:pPr>
            <a:r>
              <a:rPr lang="en-US" sz="2400" dirty="0">
                <a:latin typeface="Calibri" pitchFamily="34" charset="0"/>
              </a:rPr>
              <a:t>Proper Attire and PPE</a:t>
            </a:r>
          </a:p>
          <a:p>
            <a:pPr marL="457200" indent="-457200">
              <a:buFont typeface="+mj-lt"/>
              <a:buAutoNum type="arabicParenR"/>
            </a:pPr>
            <a:r>
              <a:rPr lang="en-US" sz="2400" dirty="0">
                <a:latin typeface="Calibri" pitchFamily="34" charset="0"/>
              </a:rPr>
              <a:t>Contractor Work Permit</a:t>
            </a:r>
          </a:p>
          <a:p>
            <a:pPr marL="457200" indent="-457200">
              <a:buFont typeface="+mj-lt"/>
              <a:buAutoNum type="arabicParenR"/>
            </a:pPr>
            <a:r>
              <a:rPr lang="en-US" sz="2400" dirty="0">
                <a:solidFill>
                  <a:srgbClr val="CC0000"/>
                </a:solidFill>
                <a:latin typeface="Calibri" pitchFamily="34" charset="0"/>
              </a:rPr>
              <a:t>Cardinal Rules and Permits</a:t>
            </a:r>
          </a:p>
          <a:p>
            <a:pPr marL="457200" indent="-457200">
              <a:buFont typeface="+mj-lt"/>
              <a:buAutoNum type="arabicParenR"/>
            </a:pPr>
            <a:r>
              <a:rPr lang="en-US" sz="2400" dirty="0">
                <a:latin typeface="Calibri" pitchFamily="34" charset="0"/>
              </a:rPr>
              <a:t>Special Permits and Permissions</a:t>
            </a:r>
          </a:p>
          <a:p>
            <a:pPr marL="457200" indent="-457200">
              <a:buFont typeface="+mj-lt"/>
              <a:buAutoNum type="arabicParenR"/>
            </a:pPr>
            <a:r>
              <a:rPr lang="en-US" sz="2400" dirty="0">
                <a:latin typeface="Calibri" pitchFamily="34" charset="0"/>
              </a:rPr>
              <a:t>Use of Vertical Mast Lift</a:t>
            </a:r>
          </a:p>
          <a:p>
            <a:pPr marL="457200" indent="-457200">
              <a:buFont typeface="+mj-lt"/>
              <a:buAutoNum type="arabicParenR"/>
            </a:pPr>
            <a:r>
              <a:rPr lang="en-US" sz="2400" dirty="0">
                <a:latin typeface="Calibri" pitchFamily="34" charset="0"/>
              </a:rPr>
              <a:t>Roof Work</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0" y="228600"/>
            <a:ext cx="7772400" cy="685800"/>
          </a:xfrm>
        </p:spPr>
        <p:txBody>
          <a:bodyPr/>
          <a:lstStyle/>
          <a:p>
            <a:pPr algn="ctr"/>
            <a:r>
              <a:rPr lang="en-US" sz="4000" dirty="0">
                <a:latin typeface="Calibri" pitchFamily="34" charset="0"/>
              </a:rPr>
              <a:t>Contractor Work Categories</a:t>
            </a:r>
          </a:p>
        </p:txBody>
      </p:sp>
      <p:graphicFrame>
        <p:nvGraphicFramePr>
          <p:cNvPr id="4" name="Table Placeholder 3">
            <a:extLst>
              <a:ext uri="{FF2B5EF4-FFF2-40B4-BE49-F238E27FC236}">
                <a16:creationId xmlns:a16="http://schemas.microsoft.com/office/drawing/2014/main" id="{F257D815-EB93-4F80-A974-7C456B114225}"/>
              </a:ext>
            </a:extLst>
          </p:cNvPr>
          <p:cNvGraphicFramePr>
            <a:graphicFrameLocks noGrp="1"/>
          </p:cNvGraphicFramePr>
          <p:nvPr>
            <p:ph type="tbl" idx="1"/>
            <p:extLst>
              <p:ext uri="{D42A27DB-BD31-4B8C-83A1-F6EECF244321}">
                <p14:modId xmlns:p14="http://schemas.microsoft.com/office/powerpoint/2010/main" val="829665105"/>
              </p:ext>
            </p:extLst>
          </p:nvPr>
        </p:nvGraphicFramePr>
        <p:xfrm>
          <a:off x="685800" y="1524001"/>
          <a:ext cx="7772401" cy="2895599"/>
        </p:xfrm>
        <a:graphic>
          <a:graphicData uri="http://schemas.openxmlformats.org/drawingml/2006/table">
            <a:tbl>
              <a:tblPr firstRow="1" firstCol="1" bandRow="1"/>
              <a:tblGrid>
                <a:gridCol w="1752204">
                  <a:extLst>
                    <a:ext uri="{9D8B030D-6E8A-4147-A177-3AD203B41FA5}">
                      <a16:colId xmlns:a16="http://schemas.microsoft.com/office/drawing/2014/main" val="2474743641"/>
                    </a:ext>
                  </a:extLst>
                </a:gridCol>
                <a:gridCol w="1016107">
                  <a:extLst>
                    <a:ext uri="{9D8B030D-6E8A-4147-A177-3AD203B41FA5}">
                      <a16:colId xmlns:a16="http://schemas.microsoft.com/office/drawing/2014/main" val="3124396545"/>
                    </a:ext>
                  </a:extLst>
                </a:gridCol>
                <a:gridCol w="1116601">
                  <a:extLst>
                    <a:ext uri="{9D8B030D-6E8A-4147-A177-3AD203B41FA5}">
                      <a16:colId xmlns:a16="http://schemas.microsoft.com/office/drawing/2014/main" val="2183627849"/>
                    </a:ext>
                  </a:extLst>
                </a:gridCol>
                <a:gridCol w="1116601">
                  <a:extLst>
                    <a:ext uri="{9D8B030D-6E8A-4147-A177-3AD203B41FA5}">
                      <a16:colId xmlns:a16="http://schemas.microsoft.com/office/drawing/2014/main" val="2380465732"/>
                    </a:ext>
                  </a:extLst>
                </a:gridCol>
                <a:gridCol w="1006658">
                  <a:extLst>
                    <a:ext uri="{9D8B030D-6E8A-4147-A177-3AD203B41FA5}">
                      <a16:colId xmlns:a16="http://schemas.microsoft.com/office/drawing/2014/main" val="2812502105"/>
                    </a:ext>
                  </a:extLst>
                </a:gridCol>
                <a:gridCol w="882115">
                  <a:extLst>
                    <a:ext uri="{9D8B030D-6E8A-4147-A177-3AD203B41FA5}">
                      <a16:colId xmlns:a16="http://schemas.microsoft.com/office/drawing/2014/main" val="401015198"/>
                    </a:ext>
                  </a:extLst>
                </a:gridCol>
                <a:gridCol w="882115">
                  <a:extLst>
                    <a:ext uri="{9D8B030D-6E8A-4147-A177-3AD203B41FA5}">
                      <a16:colId xmlns:a16="http://schemas.microsoft.com/office/drawing/2014/main" val="4265644045"/>
                    </a:ext>
                  </a:extLst>
                </a:gridCol>
              </a:tblGrid>
              <a:tr h="719752">
                <a:tc>
                  <a:txBody>
                    <a:bodyPr/>
                    <a:lstStyle/>
                    <a:p>
                      <a:pPr marL="0" marR="0">
                        <a:spcBef>
                          <a:spcPts val="0"/>
                        </a:spcBef>
                        <a:spcAft>
                          <a:spcPts val="0"/>
                        </a:spcAft>
                      </a:pPr>
                      <a:r>
                        <a:rPr lang="en-US" sz="1400" dirty="0">
                          <a:solidFill>
                            <a:srgbClr val="0A4791"/>
                          </a:solidFill>
                          <a:latin typeface="Calibri" pitchFamily="34" charset="0"/>
                          <a:ea typeface="+mn-ea"/>
                          <a:cs typeface="+mn-cs"/>
                        </a:rPr>
                        <a:t> </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solidFill>
                            <a:srgbClr val="0A4791"/>
                          </a:solidFill>
                          <a:latin typeface="Calibri" pitchFamily="34" charset="0"/>
                          <a:ea typeface="+mn-ea"/>
                          <a:cs typeface="+mn-cs"/>
                        </a:rPr>
                        <a:t> </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solidFill>
                            <a:srgbClr val="0A4791"/>
                          </a:solidFill>
                          <a:latin typeface="Calibri" pitchFamily="34" charset="0"/>
                          <a:ea typeface="+mn-ea"/>
                          <a:cs typeface="+mn-cs"/>
                        </a:rPr>
                        <a:t>Contractor</a:t>
                      </a:r>
                      <a:br>
                        <a:rPr lang="en-US" sz="1400" dirty="0">
                          <a:solidFill>
                            <a:srgbClr val="0A4791"/>
                          </a:solidFill>
                          <a:latin typeface="Calibri" pitchFamily="34" charset="0"/>
                          <a:ea typeface="+mn-ea"/>
                          <a:cs typeface="+mn-cs"/>
                        </a:rPr>
                      </a:br>
                      <a:r>
                        <a:rPr lang="en-US" sz="1400" dirty="0">
                          <a:solidFill>
                            <a:srgbClr val="0A4791"/>
                          </a:solidFill>
                          <a:latin typeface="Calibri" pitchFamily="34" charset="0"/>
                          <a:ea typeface="+mn-ea"/>
                          <a:cs typeface="+mn-cs"/>
                        </a:rPr>
                        <a:t>Work</a:t>
                      </a:r>
                      <a:br>
                        <a:rPr lang="en-US" sz="1400" dirty="0">
                          <a:solidFill>
                            <a:srgbClr val="0A4791"/>
                          </a:solidFill>
                          <a:latin typeface="Calibri" pitchFamily="34" charset="0"/>
                          <a:ea typeface="+mn-ea"/>
                          <a:cs typeface="+mn-cs"/>
                        </a:rPr>
                      </a:br>
                      <a:r>
                        <a:rPr lang="en-US" sz="1400" dirty="0">
                          <a:solidFill>
                            <a:srgbClr val="0A4791"/>
                          </a:solidFill>
                          <a:latin typeface="Calibri" pitchFamily="34" charset="0"/>
                          <a:ea typeface="+mn-ea"/>
                          <a:cs typeface="+mn-cs"/>
                        </a:rPr>
                        <a:t>Permit</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solidFill>
                            <a:srgbClr val="0A4791"/>
                          </a:solidFill>
                          <a:latin typeface="Calibri" pitchFamily="34" charset="0"/>
                          <a:ea typeface="+mn-ea"/>
                          <a:cs typeface="+mn-cs"/>
                        </a:rPr>
                        <a:t>Contractor</a:t>
                      </a:r>
                      <a:br>
                        <a:rPr lang="en-US" sz="1400" dirty="0">
                          <a:solidFill>
                            <a:srgbClr val="0A4791"/>
                          </a:solidFill>
                          <a:latin typeface="Calibri" pitchFamily="34" charset="0"/>
                          <a:ea typeface="+mn-ea"/>
                          <a:cs typeface="+mn-cs"/>
                        </a:rPr>
                      </a:br>
                      <a:r>
                        <a:rPr lang="en-US" sz="1400" dirty="0">
                          <a:solidFill>
                            <a:srgbClr val="0A4791"/>
                          </a:solidFill>
                          <a:latin typeface="Calibri" pitchFamily="34" charset="0"/>
                          <a:ea typeface="+mn-ea"/>
                          <a:cs typeface="+mn-cs"/>
                        </a:rPr>
                        <a:t>Safety</a:t>
                      </a:r>
                      <a:br>
                        <a:rPr lang="en-US" sz="1400" dirty="0">
                          <a:solidFill>
                            <a:srgbClr val="0A4791"/>
                          </a:solidFill>
                          <a:latin typeface="Calibri" pitchFamily="34" charset="0"/>
                          <a:ea typeface="+mn-ea"/>
                          <a:cs typeface="+mn-cs"/>
                        </a:rPr>
                      </a:br>
                      <a:r>
                        <a:rPr lang="en-US" sz="1400" dirty="0">
                          <a:solidFill>
                            <a:srgbClr val="0A4791"/>
                          </a:solidFill>
                          <a:latin typeface="Calibri" pitchFamily="34" charset="0"/>
                          <a:ea typeface="+mn-ea"/>
                          <a:cs typeface="+mn-cs"/>
                        </a:rPr>
                        <a:t>Presentation</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solidFill>
                            <a:srgbClr val="0A4791"/>
                          </a:solidFill>
                          <a:latin typeface="Calibri" pitchFamily="34" charset="0"/>
                          <a:ea typeface="+mn-ea"/>
                          <a:cs typeface="+mn-cs"/>
                        </a:rPr>
                        <a:t>Contractor</a:t>
                      </a:r>
                      <a:br>
                        <a:rPr lang="en-US" sz="1400" dirty="0">
                          <a:solidFill>
                            <a:srgbClr val="0A4791"/>
                          </a:solidFill>
                          <a:latin typeface="Calibri" pitchFamily="34" charset="0"/>
                          <a:ea typeface="+mn-ea"/>
                          <a:cs typeface="+mn-cs"/>
                        </a:rPr>
                      </a:br>
                      <a:r>
                        <a:rPr lang="en-US" sz="1400" dirty="0">
                          <a:solidFill>
                            <a:srgbClr val="0A4791"/>
                          </a:solidFill>
                          <a:latin typeface="Calibri" pitchFamily="34" charset="0"/>
                          <a:ea typeface="+mn-ea"/>
                          <a:cs typeface="+mn-cs"/>
                        </a:rPr>
                        <a:t>Safety</a:t>
                      </a:r>
                      <a:br>
                        <a:rPr lang="en-US" sz="1400" dirty="0">
                          <a:solidFill>
                            <a:srgbClr val="0A4791"/>
                          </a:solidFill>
                          <a:latin typeface="Calibri" pitchFamily="34" charset="0"/>
                          <a:ea typeface="+mn-ea"/>
                          <a:cs typeface="+mn-cs"/>
                        </a:rPr>
                      </a:br>
                      <a:r>
                        <a:rPr lang="en-US" sz="1400" dirty="0">
                          <a:solidFill>
                            <a:srgbClr val="0A4791"/>
                          </a:solidFill>
                          <a:latin typeface="Calibri" pitchFamily="34" charset="0"/>
                          <a:ea typeface="+mn-ea"/>
                          <a:cs typeface="+mn-cs"/>
                        </a:rPr>
                        <a:t>Test</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solidFill>
                            <a:srgbClr val="0A4791"/>
                          </a:solidFill>
                          <a:latin typeface="Calibri" pitchFamily="34" charset="0"/>
                          <a:ea typeface="+mn-ea"/>
                          <a:cs typeface="+mn-cs"/>
                        </a:rPr>
                        <a:t>Area</a:t>
                      </a:r>
                      <a:br>
                        <a:rPr lang="en-US" sz="1400" dirty="0">
                          <a:solidFill>
                            <a:srgbClr val="0A4791"/>
                          </a:solidFill>
                          <a:latin typeface="Calibri" pitchFamily="34" charset="0"/>
                          <a:ea typeface="+mn-ea"/>
                          <a:cs typeface="+mn-cs"/>
                        </a:rPr>
                      </a:br>
                      <a:r>
                        <a:rPr lang="en-US" sz="1400" dirty="0">
                          <a:solidFill>
                            <a:srgbClr val="0A4791"/>
                          </a:solidFill>
                          <a:latin typeface="Calibri" pitchFamily="34" charset="0"/>
                          <a:ea typeface="+mn-ea"/>
                          <a:cs typeface="+mn-cs"/>
                        </a:rPr>
                        <a:t>Specific</a:t>
                      </a:r>
                      <a:br>
                        <a:rPr lang="en-US" sz="1400" dirty="0">
                          <a:solidFill>
                            <a:srgbClr val="0A4791"/>
                          </a:solidFill>
                          <a:latin typeface="Calibri" pitchFamily="34" charset="0"/>
                          <a:ea typeface="+mn-ea"/>
                          <a:cs typeface="+mn-cs"/>
                        </a:rPr>
                      </a:br>
                      <a:r>
                        <a:rPr lang="en-US" sz="1400" dirty="0">
                          <a:solidFill>
                            <a:srgbClr val="0A4791"/>
                          </a:solidFill>
                          <a:latin typeface="Calibri" pitchFamily="34" charset="0"/>
                          <a:ea typeface="+mn-ea"/>
                          <a:cs typeface="+mn-cs"/>
                        </a:rPr>
                        <a:t>Training</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solidFill>
                            <a:srgbClr val="0A4791"/>
                          </a:solidFill>
                          <a:latin typeface="Calibri" pitchFamily="34" charset="0"/>
                          <a:ea typeface="+mn-ea"/>
                          <a:cs typeface="+mn-cs"/>
                        </a:rPr>
                        <a:t>Chemical</a:t>
                      </a:r>
                      <a:br>
                        <a:rPr lang="en-US" sz="1400" dirty="0">
                          <a:solidFill>
                            <a:srgbClr val="0A4791"/>
                          </a:solidFill>
                          <a:latin typeface="Calibri" pitchFamily="34" charset="0"/>
                          <a:ea typeface="+mn-ea"/>
                          <a:cs typeface="+mn-cs"/>
                        </a:rPr>
                      </a:br>
                      <a:r>
                        <a:rPr lang="en-US" sz="1400" dirty="0">
                          <a:solidFill>
                            <a:srgbClr val="0A4791"/>
                          </a:solidFill>
                          <a:latin typeface="Calibri" pitchFamily="34" charset="0"/>
                          <a:ea typeface="+mn-ea"/>
                          <a:cs typeface="+mn-cs"/>
                        </a:rPr>
                        <a:t>Specific</a:t>
                      </a:r>
                      <a:br>
                        <a:rPr lang="en-US" sz="1400" dirty="0">
                          <a:solidFill>
                            <a:srgbClr val="0A4791"/>
                          </a:solidFill>
                          <a:latin typeface="Calibri" pitchFamily="34" charset="0"/>
                          <a:ea typeface="+mn-ea"/>
                          <a:cs typeface="+mn-cs"/>
                        </a:rPr>
                      </a:br>
                      <a:r>
                        <a:rPr lang="en-US" sz="1400" dirty="0">
                          <a:solidFill>
                            <a:srgbClr val="0A4791"/>
                          </a:solidFill>
                          <a:latin typeface="Calibri" pitchFamily="34" charset="0"/>
                          <a:ea typeface="+mn-ea"/>
                          <a:cs typeface="+mn-cs"/>
                        </a:rPr>
                        <a:t>Training</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1341256"/>
                  </a:ext>
                </a:extLst>
              </a:tr>
              <a:tr h="561509">
                <a:tc rowSpan="2">
                  <a:txBody>
                    <a:bodyPr/>
                    <a:lstStyle/>
                    <a:p>
                      <a:pPr marL="0" marR="0" algn="ctr">
                        <a:spcBef>
                          <a:spcPts val="0"/>
                        </a:spcBef>
                        <a:spcAft>
                          <a:spcPts val="0"/>
                        </a:spcAft>
                      </a:pPr>
                      <a:r>
                        <a:rPr lang="en-US" sz="1400" dirty="0">
                          <a:solidFill>
                            <a:srgbClr val="0A4791"/>
                          </a:solidFill>
                          <a:latin typeface="Calibri" pitchFamily="34" charset="0"/>
                          <a:ea typeface="+mn-ea"/>
                          <a:cs typeface="+mn-cs"/>
                        </a:rPr>
                        <a:t>Hazardous Area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solidFill>
                            <a:srgbClr val="0A4791"/>
                          </a:solidFill>
                          <a:latin typeface="Calibri" pitchFamily="34" charset="0"/>
                          <a:ea typeface="+mn-ea"/>
                          <a:cs typeface="+mn-cs"/>
                        </a:rPr>
                        <a:t>Unescorted</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solidFill>
                            <a:srgbClr val="0A4791"/>
                          </a:solidFill>
                          <a:latin typeface="Calibri" pitchFamily="34" charset="0"/>
                          <a:ea typeface="+mn-ea"/>
                          <a:cs typeface="+mn-cs"/>
                          <a:sym typeface="Wingdings" panose="05000000000000000000" pitchFamily="2" charset="2"/>
                        </a:rPr>
                        <a:t></a:t>
                      </a:r>
                      <a:endParaRPr lang="en-US" sz="1400" dirty="0">
                        <a:solidFill>
                          <a:srgbClr val="0A4791"/>
                        </a:solidFill>
                        <a:latin typeface="Calibri" pitchFamily="34" charset="0"/>
                        <a:ea typeface="+mn-ea"/>
                        <a:cs typeface="+mn-cs"/>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A4791"/>
                          </a:solidFill>
                          <a:effectLst/>
                          <a:uLnTx/>
                          <a:uFillTx/>
                          <a:latin typeface="Calibri" pitchFamily="34" charset="0"/>
                          <a:ea typeface="+mn-ea"/>
                          <a:cs typeface="+mn-cs"/>
                          <a:sym typeface="Wingdings" panose="05000000000000000000" pitchFamily="2" charset="2"/>
                        </a:rPr>
                        <a:t></a:t>
                      </a:r>
                      <a:endParaRPr kumimoji="0" lang="en-US" sz="1400" b="0" i="0" u="none" strike="noStrike" kern="1200" cap="none" spc="0" normalizeH="0" baseline="0" noProof="0" dirty="0">
                        <a:ln>
                          <a:noFill/>
                        </a:ln>
                        <a:solidFill>
                          <a:srgbClr val="0A4791"/>
                        </a:solidFill>
                        <a:effectLst/>
                        <a:uLnTx/>
                        <a:uFillTx/>
                        <a:latin typeface="Calibri" pitchFamily="34" charset="0"/>
                        <a:ea typeface="+mn-ea"/>
                        <a:cs typeface="+mn-cs"/>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A4791"/>
                          </a:solidFill>
                          <a:effectLst/>
                          <a:uLnTx/>
                          <a:uFillTx/>
                          <a:latin typeface="Calibri" pitchFamily="34" charset="0"/>
                          <a:ea typeface="+mn-ea"/>
                          <a:cs typeface="+mn-cs"/>
                          <a:sym typeface="Wingdings" panose="05000000000000000000" pitchFamily="2" charset="2"/>
                        </a:rPr>
                        <a:t></a:t>
                      </a:r>
                      <a:endParaRPr kumimoji="0" lang="en-US" sz="1400" b="0" i="0" u="none" strike="noStrike" kern="1200" cap="none" spc="0" normalizeH="0" baseline="0" noProof="0" dirty="0">
                        <a:ln>
                          <a:noFill/>
                        </a:ln>
                        <a:solidFill>
                          <a:srgbClr val="0A4791"/>
                        </a:solidFill>
                        <a:effectLst/>
                        <a:uLnTx/>
                        <a:uFillTx/>
                        <a:latin typeface="Calibri" pitchFamily="34" charset="0"/>
                        <a:ea typeface="+mn-ea"/>
                        <a:cs typeface="+mn-cs"/>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A4791"/>
                          </a:solidFill>
                          <a:effectLst/>
                          <a:uLnTx/>
                          <a:uFillTx/>
                          <a:latin typeface="Calibri" pitchFamily="34" charset="0"/>
                          <a:ea typeface="+mn-ea"/>
                          <a:cs typeface="+mn-cs"/>
                          <a:sym typeface="Wingdings" panose="05000000000000000000" pitchFamily="2" charset="2"/>
                        </a:rPr>
                        <a:t></a:t>
                      </a:r>
                      <a:endParaRPr kumimoji="0" lang="en-US" sz="1400" b="0" i="0" u="none" strike="noStrike" kern="1200" cap="none" spc="0" normalizeH="0" baseline="0" noProof="0" dirty="0">
                        <a:ln>
                          <a:noFill/>
                        </a:ln>
                        <a:solidFill>
                          <a:srgbClr val="0A4791"/>
                        </a:solidFill>
                        <a:effectLst/>
                        <a:uLnTx/>
                        <a:uFillTx/>
                        <a:latin typeface="Calibri" pitchFamily="34" charset="0"/>
                        <a:ea typeface="+mn-ea"/>
                        <a:cs typeface="+mn-cs"/>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A4791"/>
                          </a:solidFill>
                          <a:effectLst/>
                          <a:uLnTx/>
                          <a:uFillTx/>
                          <a:latin typeface="Calibri" pitchFamily="34" charset="0"/>
                          <a:ea typeface="+mn-ea"/>
                          <a:cs typeface="+mn-cs"/>
                          <a:sym typeface="Wingdings" panose="05000000000000000000" pitchFamily="2" charset="2"/>
                        </a:rPr>
                        <a:t></a:t>
                      </a:r>
                      <a:endParaRPr kumimoji="0" lang="en-US" sz="1400" b="0" i="0" u="none" strike="noStrike" kern="1200" cap="none" spc="0" normalizeH="0" baseline="0" noProof="0" dirty="0">
                        <a:ln>
                          <a:noFill/>
                        </a:ln>
                        <a:solidFill>
                          <a:srgbClr val="0A4791"/>
                        </a:solidFill>
                        <a:effectLst/>
                        <a:uLnTx/>
                        <a:uFillTx/>
                        <a:latin typeface="Calibri" pitchFamily="34" charset="0"/>
                        <a:ea typeface="+mn-ea"/>
                        <a:cs typeface="+mn-cs"/>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27632722"/>
                  </a:ext>
                </a:extLst>
              </a:tr>
              <a:tr h="350943">
                <a:tc vMerge="1">
                  <a:txBody>
                    <a:bodyPr/>
                    <a:lstStyle/>
                    <a:p>
                      <a:endParaRPr lang="en-US"/>
                    </a:p>
                  </a:txBody>
                  <a:tcPr/>
                </a:tc>
                <a:tc>
                  <a:txBody>
                    <a:bodyPr/>
                    <a:lstStyle/>
                    <a:p>
                      <a:pPr marL="0" marR="0">
                        <a:spcBef>
                          <a:spcPts val="0"/>
                        </a:spcBef>
                        <a:spcAft>
                          <a:spcPts val="0"/>
                        </a:spcAft>
                      </a:pPr>
                      <a:r>
                        <a:rPr lang="en-US" sz="1400" dirty="0">
                          <a:solidFill>
                            <a:srgbClr val="0A4791"/>
                          </a:solidFill>
                          <a:latin typeface="Calibri" pitchFamily="34" charset="0"/>
                          <a:ea typeface="+mn-ea"/>
                          <a:cs typeface="+mn-cs"/>
                        </a:rPr>
                        <a:t>Escorted</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400" dirty="0">
                        <a:solidFill>
                          <a:srgbClr val="0A4791"/>
                        </a:solidFill>
                        <a:latin typeface="Calibri" pitchFamily="34" charset="0"/>
                        <a:ea typeface="+mn-ea"/>
                        <a:cs typeface="+mn-cs"/>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solidFill>
                            <a:srgbClr val="0A4791"/>
                          </a:solidFill>
                          <a:latin typeface="Calibri" pitchFamily="34" charset="0"/>
                          <a:ea typeface="+mn-ea"/>
                          <a:cs typeface="+mn-cs"/>
                        </a:rPr>
                        <a:t> </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solidFill>
                            <a:srgbClr val="0A4791"/>
                          </a:solidFill>
                          <a:latin typeface="Calibri" pitchFamily="34" charset="0"/>
                          <a:ea typeface="+mn-ea"/>
                          <a:cs typeface="+mn-cs"/>
                        </a:rPr>
                        <a:t> </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400" dirty="0">
                        <a:solidFill>
                          <a:srgbClr val="0A4791"/>
                        </a:solidFill>
                        <a:latin typeface="Calibri" pitchFamily="34" charset="0"/>
                        <a:ea typeface="+mn-ea"/>
                        <a:cs typeface="+mn-cs"/>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400" dirty="0">
                        <a:solidFill>
                          <a:srgbClr val="0A4791"/>
                        </a:solidFill>
                        <a:latin typeface="Calibri" pitchFamily="34" charset="0"/>
                        <a:ea typeface="+mn-ea"/>
                        <a:cs typeface="+mn-cs"/>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7917624"/>
                  </a:ext>
                </a:extLst>
              </a:tr>
              <a:tr h="561509">
                <a:tc rowSpan="2">
                  <a:txBody>
                    <a:bodyPr/>
                    <a:lstStyle/>
                    <a:p>
                      <a:pPr marL="0" marR="0" algn="ctr">
                        <a:spcBef>
                          <a:spcPts val="0"/>
                        </a:spcBef>
                        <a:spcAft>
                          <a:spcPts val="0"/>
                        </a:spcAft>
                      </a:pPr>
                      <a:r>
                        <a:rPr lang="en-US" sz="1400" dirty="0">
                          <a:solidFill>
                            <a:srgbClr val="0A4791"/>
                          </a:solidFill>
                          <a:latin typeface="Calibri" pitchFamily="34" charset="0"/>
                          <a:ea typeface="+mn-ea"/>
                          <a:cs typeface="+mn-cs"/>
                        </a:rPr>
                        <a:t>Non-Hazardous Area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solidFill>
                            <a:srgbClr val="0A4791"/>
                          </a:solidFill>
                          <a:latin typeface="Calibri" pitchFamily="34" charset="0"/>
                          <a:ea typeface="+mn-ea"/>
                          <a:cs typeface="+mn-cs"/>
                        </a:rPr>
                        <a:t>Unescorted</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A4791"/>
                          </a:solidFill>
                          <a:effectLst/>
                          <a:uLnTx/>
                          <a:uFillTx/>
                          <a:latin typeface="Calibri" pitchFamily="34" charset="0"/>
                          <a:ea typeface="+mn-ea"/>
                          <a:cs typeface="+mn-cs"/>
                          <a:sym typeface="Wingdings" panose="05000000000000000000" pitchFamily="2" charset="2"/>
                        </a:rPr>
                        <a:t></a:t>
                      </a:r>
                      <a:endParaRPr kumimoji="0" lang="en-US" sz="1400" b="0" i="0" u="none" strike="noStrike" kern="1200" cap="none" spc="0" normalizeH="0" baseline="0" noProof="0" dirty="0">
                        <a:ln>
                          <a:noFill/>
                        </a:ln>
                        <a:solidFill>
                          <a:srgbClr val="0A4791"/>
                        </a:solidFill>
                        <a:effectLst/>
                        <a:uLnTx/>
                        <a:uFillTx/>
                        <a:latin typeface="Calibri" pitchFamily="34" charset="0"/>
                        <a:ea typeface="+mn-ea"/>
                        <a:cs typeface="+mn-cs"/>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A4791"/>
                          </a:solidFill>
                          <a:effectLst/>
                          <a:uLnTx/>
                          <a:uFillTx/>
                          <a:latin typeface="Calibri" pitchFamily="34" charset="0"/>
                          <a:ea typeface="+mn-ea"/>
                          <a:cs typeface="+mn-cs"/>
                          <a:sym typeface="Wingdings" panose="05000000000000000000" pitchFamily="2" charset="2"/>
                        </a:rPr>
                        <a:t></a:t>
                      </a:r>
                      <a:endParaRPr kumimoji="0" lang="en-US" sz="1400" b="0" i="0" u="none" strike="noStrike" kern="1200" cap="none" spc="0" normalizeH="0" baseline="0" noProof="0" dirty="0">
                        <a:ln>
                          <a:noFill/>
                        </a:ln>
                        <a:solidFill>
                          <a:srgbClr val="0A4791"/>
                        </a:solidFill>
                        <a:effectLst/>
                        <a:uLnTx/>
                        <a:uFillTx/>
                        <a:latin typeface="Calibri" pitchFamily="34" charset="0"/>
                        <a:ea typeface="+mn-ea"/>
                        <a:cs typeface="+mn-cs"/>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A4791"/>
                          </a:solidFill>
                          <a:effectLst/>
                          <a:uLnTx/>
                          <a:uFillTx/>
                          <a:latin typeface="Calibri" pitchFamily="34" charset="0"/>
                          <a:ea typeface="+mn-ea"/>
                          <a:cs typeface="+mn-cs"/>
                          <a:sym typeface="Wingdings" panose="05000000000000000000" pitchFamily="2" charset="2"/>
                        </a:rPr>
                        <a:t></a:t>
                      </a:r>
                      <a:endParaRPr kumimoji="0" lang="en-US" sz="1400" b="0" i="0" u="none" strike="noStrike" kern="1200" cap="none" spc="0" normalizeH="0" baseline="0" noProof="0" dirty="0">
                        <a:ln>
                          <a:noFill/>
                        </a:ln>
                        <a:solidFill>
                          <a:srgbClr val="0A4791"/>
                        </a:solidFill>
                        <a:effectLst/>
                        <a:uLnTx/>
                        <a:uFillTx/>
                        <a:latin typeface="Calibri" pitchFamily="34" charset="0"/>
                        <a:ea typeface="+mn-ea"/>
                        <a:cs typeface="+mn-cs"/>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solidFill>
                            <a:srgbClr val="0A4791"/>
                          </a:solidFill>
                          <a:latin typeface="Calibri" pitchFamily="34" charset="0"/>
                          <a:ea typeface="+mn-ea"/>
                          <a:cs typeface="+mn-cs"/>
                        </a:rPr>
                        <a:t> </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solidFill>
                            <a:srgbClr val="0A4791"/>
                          </a:solidFill>
                          <a:latin typeface="Calibri" pitchFamily="34" charset="0"/>
                          <a:ea typeface="+mn-ea"/>
                          <a:cs typeface="+mn-cs"/>
                        </a:rPr>
                        <a:t> </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17723744"/>
                  </a:ext>
                </a:extLst>
              </a:tr>
              <a:tr h="350943">
                <a:tc vMerge="1">
                  <a:txBody>
                    <a:bodyPr/>
                    <a:lstStyle/>
                    <a:p>
                      <a:endParaRPr lang="en-US"/>
                    </a:p>
                  </a:txBody>
                  <a:tcPr/>
                </a:tc>
                <a:tc>
                  <a:txBody>
                    <a:bodyPr/>
                    <a:lstStyle/>
                    <a:p>
                      <a:pPr marL="0" marR="0">
                        <a:spcBef>
                          <a:spcPts val="0"/>
                        </a:spcBef>
                        <a:spcAft>
                          <a:spcPts val="0"/>
                        </a:spcAft>
                      </a:pPr>
                      <a:r>
                        <a:rPr lang="en-US" sz="1400" dirty="0">
                          <a:solidFill>
                            <a:srgbClr val="0A4791"/>
                          </a:solidFill>
                          <a:latin typeface="Calibri" pitchFamily="34" charset="0"/>
                          <a:ea typeface="+mn-ea"/>
                          <a:cs typeface="+mn-cs"/>
                        </a:rPr>
                        <a:t>Escorted</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solidFill>
                            <a:srgbClr val="0A4791"/>
                          </a:solidFill>
                          <a:latin typeface="Calibri" pitchFamily="34" charset="0"/>
                          <a:ea typeface="+mn-ea"/>
                          <a:cs typeface="+mn-cs"/>
                        </a:rPr>
                        <a:t> </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solidFill>
                            <a:srgbClr val="0A4791"/>
                          </a:solidFill>
                          <a:latin typeface="Calibri" pitchFamily="34" charset="0"/>
                          <a:ea typeface="+mn-ea"/>
                          <a:cs typeface="+mn-cs"/>
                        </a:rPr>
                        <a:t> </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solidFill>
                            <a:srgbClr val="0A4791"/>
                          </a:solidFill>
                          <a:latin typeface="Calibri" pitchFamily="34" charset="0"/>
                          <a:ea typeface="+mn-ea"/>
                          <a:cs typeface="+mn-cs"/>
                        </a:rPr>
                        <a:t> </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solidFill>
                            <a:srgbClr val="0A4791"/>
                          </a:solidFill>
                          <a:latin typeface="Calibri" pitchFamily="34" charset="0"/>
                          <a:ea typeface="+mn-ea"/>
                          <a:cs typeface="+mn-cs"/>
                        </a:rPr>
                        <a:t> </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solidFill>
                            <a:srgbClr val="0A4791"/>
                          </a:solidFill>
                          <a:latin typeface="Calibri" pitchFamily="34" charset="0"/>
                          <a:ea typeface="+mn-ea"/>
                          <a:cs typeface="+mn-cs"/>
                        </a:rPr>
                        <a:t> </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9834571"/>
                  </a:ext>
                </a:extLst>
              </a:tr>
              <a:tr h="350943">
                <a:tc>
                  <a:txBody>
                    <a:bodyPr/>
                    <a:lstStyle/>
                    <a:p>
                      <a:pPr marL="0" marR="0" algn="ctr">
                        <a:spcBef>
                          <a:spcPts val="0"/>
                        </a:spcBef>
                        <a:spcAft>
                          <a:spcPts val="0"/>
                        </a:spcAft>
                      </a:pPr>
                      <a:r>
                        <a:rPr lang="en-US" sz="1400" dirty="0">
                          <a:solidFill>
                            <a:srgbClr val="0A4791"/>
                          </a:solidFill>
                          <a:latin typeface="Calibri" pitchFamily="34" charset="0"/>
                          <a:ea typeface="+mn-ea"/>
                          <a:cs typeface="+mn-cs"/>
                        </a:rPr>
                        <a:t>Outside Area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solidFill>
                            <a:srgbClr val="0A4791"/>
                          </a:solidFill>
                          <a:latin typeface="Calibri" pitchFamily="34" charset="0"/>
                          <a:ea typeface="+mn-ea"/>
                          <a:cs typeface="+mn-cs"/>
                        </a:rPr>
                        <a:t>Exempt</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solidFill>
                            <a:srgbClr val="0A4791"/>
                          </a:solidFill>
                          <a:latin typeface="Calibri" pitchFamily="34" charset="0"/>
                          <a:ea typeface="+mn-ea"/>
                          <a:cs typeface="+mn-cs"/>
                        </a:rPr>
                        <a:t> </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solidFill>
                            <a:srgbClr val="0A4791"/>
                          </a:solidFill>
                          <a:latin typeface="Calibri" pitchFamily="34" charset="0"/>
                          <a:ea typeface="+mn-ea"/>
                          <a:cs typeface="+mn-cs"/>
                        </a:rPr>
                        <a:t> </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solidFill>
                            <a:srgbClr val="0A4791"/>
                          </a:solidFill>
                          <a:latin typeface="Calibri" pitchFamily="34" charset="0"/>
                          <a:ea typeface="+mn-ea"/>
                          <a:cs typeface="+mn-cs"/>
                        </a:rPr>
                        <a:t> </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solidFill>
                            <a:srgbClr val="0A4791"/>
                          </a:solidFill>
                          <a:latin typeface="Calibri" pitchFamily="34" charset="0"/>
                          <a:ea typeface="+mn-ea"/>
                          <a:cs typeface="+mn-cs"/>
                        </a:rPr>
                        <a:t> </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solidFill>
                            <a:srgbClr val="0A4791"/>
                          </a:solidFill>
                          <a:latin typeface="Calibri" pitchFamily="34" charset="0"/>
                          <a:ea typeface="+mn-ea"/>
                          <a:cs typeface="+mn-cs"/>
                        </a:rPr>
                        <a:t> </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85476927"/>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457200"/>
            <a:ext cx="7772400" cy="762000"/>
          </a:xfrm>
        </p:spPr>
        <p:txBody>
          <a:bodyPr/>
          <a:lstStyle/>
          <a:p>
            <a:pPr algn="ctr"/>
            <a:r>
              <a:rPr lang="en-US" sz="4000" dirty="0">
                <a:latin typeface="Calibri" pitchFamily="34" charset="0"/>
              </a:rPr>
              <a:t>Contractor Responsibilities</a:t>
            </a:r>
          </a:p>
        </p:txBody>
      </p:sp>
      <p:sp>
        <p:nvSpPr>
          <p:cNvPr id="5123" name="Rectangle 3"/>
          <p:cNvSpPr>
            <a:spLocks noGrp="1" noChangeArrowheads="1"/>
          </p:cNvSpPr>
          <p:nvPr>
            <p:ph type="body" idx="1"/>
          </p:nvPr>
        </p:nvSpPr>
        <p:spPr>
          <a:xfrm>
            <a:off x="533400" y="1219200"/>
            <a:ext cx="8153400" cy="4876800"/>
          </a:xfrm>
        </p:spPr>
        <p:txBody>
          <a:bodyPr/>
          <a:lstStyle/>
          <a:p>
            <a:pPr marL="457200" indent="-457200">
              <a:buFont typeface="+mj-lt"/>
              <a:buAutoNum type="arabicParenR"/>
            </a:pPr>
            <a:r>
              <a:rPr lang="en-US" sz="2400" dirty="0">
                <a:latin typeface="Calibri" pitchFamily="34" charset="0"/>
              </a:rPr>
              <a:t>Comply with all site policies, all applicable laws and all applicable OSHA standards</a:t>
            </a:r>
          </a:p>
          <a:p>
            <a:pPr marL="457200" indent="-457200">
              <a:buFont typeface="+mj-lt"/>
              <a:buAutoNum type="arabicParenR"/>
            </a:pPr>
            <a:r>
              <a:rPr lang="en-US" sz="2400" dirty="0">
                <a:latin typeface="Calibri" pitchFamily="34" charset="0"/>
              </a:rPr>
              <a:t>Must monitor its employees for compliance to these policies and laws while on site</a:t>
            </a:r>
          </a:p>
          <a:p>
            <a:pPr marL="457200" indent="-457200">
              <a:buFont typeface="+mj-lt"/>
              <a:buAutoNum type="arabicParenR"/>
            </a:pPr>
            <a:r>
              <a:rPr lang="en-US" sz="2400" dirty="0">
                <a:latin typeface="Calibri" pitchFamily="34" charset="0"/>
              </a:rPr>
              <a:t>Must provide to Promerus Contact SDS documents for all hazardous chemicals to be brought on site</a:t>
            </a:r>
          </a:p>
          <a:p>
            <a:pPr marL="457200" indent="-457200">
              <a:buFont typeface="+mj-lt"/>
              <a:buAutoNum type="arabicParenR"/>
            </a:pPr>
            <a:r>
              <a:rPr lang="en-US" sz="2400" dirty="0">
                <a:latin typeface="Calibri" pitchFamily="34" charset="0"/>
              </a:rPr>
              <a:t>Must notify Promerus Contact of any work-related illness, accident, spill, or property damage</a:t>
            </a:r>
          </a:p>
          <a:p>
            <a:pPr marL="457200" indent="-457200">
              <a:buFont typeface="+mj-lt"/>
              <a:buAutoNum type="arabicParenR"/>
            </a:pPr>
            <a:r>
              <a:rPr lang="en-US" sz="2400" dirty="0">
                <a:latin typeface="Calibri" pitchFamily="34" charset="0"/>
              </a:rPr>
              <a:t>Must keep work areas clean and store tools/work equipment properly at the end of each work day</a:t>
            </a:r>
          </a:p>
          <a:p>
            <a:pPr marL="457200" indent="-457200">
              <a:buFont typeface="+mj-lt"/>
              <a:buAutoNum type="arabicParenR"/>
            </a:pPr>
            <a:r>
              <a:rPr lang="en-US" sz="2400" dirty="0">
                <a:latin typeface="Calibri" pitchFamily="34" charset="0"/>
              </a:rPr>
              <a:t>Maintain proper access to all aisle ways, emergency exits and safety equipment within work areas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2ADFE75-C899-493A-9A2A-7A16031CEEC2}"/>
              </a:ext>
            </a:extLst>
          </p:cNvPr>
          <p:cNvPicPr>
            <a:picLocks noChangeAspect="1"/>
          </p:cNvPicPr>
          <p:nvPr/>
        </p:nvPicPr>
        <p:blipFill>
          <a:blip r:embed="rId3"/>
          <a:stretch>
            <a:fillRect/>
          </a:stretch>
        </p:blipFill>
        <p:spPr>
          <a:xfrm>
            <a:off x="377829" y="1066800"/>
            <a:ext cx="6102341" cy="5105400"/>
          </a:xfrm>
          <a:prstGeom prst="rect">
            <a:avLst/>
          </a:prstGeom>
        </p:spPr>
      </p:pic>
      <p:sp>
        <p:nvSpPr>
          <p:cNvPr id="36866" name="Rectangle 2"/>
          <p:cNvSpPr>
            <a:spLocks noGrp="1" noChangeArrowheads="1"/>
          </p:cNvSpPr>
          <p:nvPr>
            <p:ph type="title"/>
          </p:nvPr>
        </p:nvSpPr>
        <p:spPr>
          <a:xfrm>
            <a:off x="612770" y="190500"/>
            <a:ext cx="7772400" cy="685800"/>
          </a:xfrm>
        </p:spPr>
        <p:txBody>
          <a:bodyPr/>
          <a:lstStyle/>
          <a:p>
            <a:pPr algn="ctr"/>
            <a:r>
              <a:rPr lang="en-US" sz="4000" dirty="0">
                <a:latin typeface="Calibri" pitchFamily="34" charset="0"/>
              </a:rPr>
              <a:t>General Site Layout</a:t>
            </a:r>
          </a:p>
        </p:txBody>
      </p:sp>
      <p:sp>
        <p:nvSpPr>
          <p:cNvPr id="3" name="Star: 5 Points 2">
            <a:extLst>
              <a:ext uri="{FF2B5EF4-FFF2-40B4-BE49-F238E27FC236}">
                <a16:creationId xmlns:a16="http://schemas.microsoft.com/office/drawing/2014/main" id="{1B07C20E-3CF8-4902-AB7A-0DEA8D5639FF}"/>
              </a:ext>
            </a:extLst>
          </p:cNvPr>
          <p:cNvSpPr/>
          <p:nvPr/>
        </p:nvSpPr>
        <p:spPr bwMode="auto">
          <a:xfrm>
            <a:off x="3429000" y="4724400"/>
            <a:ext cx="304800" cy="304800"/>
          </a:xfrm>
          <a:prstGeom prst="star5">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pic>
        <p:nvPicPr>
          <p:cNvPr id="5" name="Picture 4">
            <a:extLst>
              <a:ext uri="{FF2B5EF4-FFF2-40B4-BE49-F238E27FC236}">
                <a16:creationId xmlns:a16="http://schemas.microsoft.com/office/drawing/2014/main" id="{2EC89CA0-6694-4378-B929-91A9F4FB781C}"/>
              </a:ext>
            </a:extLst>
          </p:cNvPr>
          <p:cNvPicPr>
            <a:picLocks noChangeAspect="1"/>
          </p:cNvPicPr>
          <p:nvPr/>
        </p:nvPicPr>
        <p:blipFill>
          <a:blip r:embed="rId4"/>
          <a:stretch>
            <a:fillRect/>
          </a:stretch>
        </p:blipFill>
        <p:spPr>
          <a:xfrm>
            <a:off x="7239825" y="1237196"/>
            <a:ext cx="341406" cy="347502"/>
          </a:xfrm>
          <a:prstGeom prst="rect">
            <a:avLst/>
          </a:prstGeom>
        </p:spPr>
      </p:pic>
      <p:sp>
        <p:nvSpPr>
          <p:cNvPr id="6" name="TextBox 5">
            <a:extLst>
              <a:ext uri="{FF2B5EF4-FFF2-40B4-BE49-F238E27FC236}">
                <a16:creationId xmlns:a16="http://schemas.microsoft.com/office/drawing/2014/main" id="{613DF14C-ED27-4285-BEC9-1829C42CD3C2}"/>
              </a:ext>
            </a:extLst>
          </p:cNvPr>
          <p:cNvSpPr txBox="1"/>
          <p:nvPr/>
        </p:nvSpPr>
        <p:spPr>
          <a:xfrm>
            <a:off x="6705600" y="1298687"/>
            <a:ext cx="2286000" cy="1015663"/>
          </a:xfrm>
          <a:prstGeom prst="rect">
            <a:avLst/>
          </a:prstGeom>
          <a:noFill/>
        </p:spPr>
        <p:txBody>
          <a:bodyPr wrap="square" rtlCol="0">
            <a:spAutoFit/>
          </a:bodyPr>
          <a:lstStyle/>
          <a:p>
            <a:r>
              <a:rPr lang="en-US" sz="1200" dirty="0"/>
              <a:t>	Main Entrance</a:t>
            </a:r>
          </a:p>
          <a:p>
            <a:r>
              <a:rPr lang="en-US" sz="1200" dirty="0"/>
              <a:t>	</a:t>
            </a:r>
          </a:p>
          <a:p>
            <a:endParaRPr lang="en-US" sz="1200" dirty="0"/>
          </a:p>
          <a:p>
            <a:r>
              <a:rPr lang="en-US" sz="1200" dirty="0"/>
              <a:t>	Parking Entrance</a:t>
            </a:r>
          </a:p>
          <a:p>
            <a:endParaRPr lang="en-US" sz="1200" dirty="0"/>
          </a:p>
        </p:txBody>
      </p:sp>
      <p:sp>
        <p:nvSpPr>
          <p:cNvPr id="10" name="Star: 4 Points 9">
            <a:extLst>
              <a:ext uri="{FF2B5EF4-FFF2-40B4-BE49-F238E27FC236}">
                <a16:creationId xmlns:a16="http://schemas.microsoft.com/office/drawing/2014/main" id="{CC9AAE26-BA44-4CEF-81B9-0A300E4248BC}"/>
              </a:ext>
            </a:extLst>
          </p:cNvPr>
          <p:cNvSpPr/>
          <p:nvPr/>
        </p:nvSpPr>
        <p:spPr bwMode="auto">
          <a:xfrm>
            <a:off x="7211290" y="1795891"/>
            <a:ext cx="398477" cy="381000"/>
          </a:xfrm>
          <a:prstGeom prst="star4">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pic>
        <p:nvPicPr>
          <p:cNvPr id="11" name="Picture 10">
            <a:extLst>
              <a:ext uri="{FF2B5EF4-FFF2-40B4-BE49-F238E27FC236}">
                <a16:creationId xmlns:a16="http://schemas.microsoft.com/office/drawing/2014/main" id="{0383A42F-A3BD-40B5-80F8-EE2A5940E761}"/>
              </a:ext>
            </a:extLst>
          </p:cNvPr>
          <p:cNvPicPr>
            <a:picLocks noChangeAspect="1"/>
          </p:cNvPicPr>
          <p:nvPr/>
        </p:nvPicPr>
        <p:blipFill>
          <a:blip r:embed="rId5"/>
          <a:stretch>
            <a:fillRect/>
          </a:stretch>
        </p:blipFill>
        <p:spPr>
          <a:xfrm>
            <a:off x="5029200" y="1875400"/>
            <a:ext cx="457240" cy="438950"/>
          </a:xfrm>
          <a:prstGeom prst="rect">
            <a:avLst/>
          </a:prstGeom>
        </p:spPr>
      </p:pic>
      <p:pic>
        <p:nvPicPr>
          <p:cNvPr id="12" name="Picture 11">
            <a:extLst>
              <a:ext uri="{FF2B5EF4-FFF2-40B4-BE49-F238E27FC236}">
                <a16:creationId xmlns:a16="http://schemas.microsoft.com/office/drawing/2014/main" id="{24BF7246-5AD4-4636-AD0E-F9806BB675A5}"/>
              </a:ext>
            </a:extLst>
          </p:cNvPr>
          <p:cNvPicPr>
            <a:picLocks noChangeAspect="1"/>
          </p:cNvPicPr>
          <p:nvPr/>
        </p:nvPicPr>
        <p:blipFill>
          <a:blip r:embed="rId5"/>
          <a:stretch>
            <a:fillRect/>
          </a:stretch>
        </p:blipFill>
        <p:spPr>
          <a:xfrm>
            <a:off x="5105400" y="4038600"/>
            <a:ext cx="457240" cy="438950"/>
          </a:xfrm>
          <a:prstGeom prst="rect">
            <a:avLst/>
          </a:prstGeom>
        </p:spPr>
      </p:pic>
      <p:sp>
        <p:nvSpPr>
          <p:cNvPr id="14" name="Arrow: Down 13">
            <a:extLst>
              <a:ext uri="{FF2B5EF4-FFF2-40B4-BE49-F238E27FC236}">
                <a16:creationId xmlns:a16="http://schemas.microsoft.com/office/drawing/2014/main" id="{5D6A8199-1742-4EC5-A595-0C5A0F9A83E1}"/>
              </a:ext>
            </a:extLst>
          </p:cNvPr>
          <p:cNvSpPr/>
          <p:nvPr/>
        </p:nvSpPr>
        <p:spPr bwMode="auto">
          <a:xfrm rot="10800000">
            <a:off x="635107" y="1170724"/>
            <a:ext cx="369941" cy="924151"/>
          </a:xfrm>
          <a:prstGeom prst="downArrow">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sp>
        <p:nvSpPr>
          <p:cNvPr id="15" name="TextBox 14">
            <a:extLst>
              <a:ext uri="{FF2B5EF4-FFF2-40B4-BE49-F238E27FC236}">
                <a16:creationId xmlns:a16="http://schemas.microsoft.com/office/drawing/2014/main" id="{1C9D52F2-18C6-4CCE-9759-6279429FBA92}"/>
              </a:ext>
            </a:extLst>
          </p:cNvPr>
          <p:cNvSpPr txBox="1"/>
          <p:nvPr/>
        </p:nvSpPr>
        <p:spPr>
          <a:xfrm>
            <a:off x="612770" y="2094875"/>
            <a:ext cx="369942" cy="523220"/>
          </a:xfrm>
          <a:prstGeom prst="rect">
            <a:avLst/>
          </a:prstGeom>
          <a:noFill/>
        </p:spPr>
        <p:txBody>
          <a:bodyPr wrap="square" rtlCol="0">
            <a:spAutoFit/>
          </a:bodyPr>
          <a:lstStyle/>
          <a:p>
            <a:r>
              <a:rPr lang="en-US" sz="2800" b="1" dirty="0">
                <a:solidFill>
                  <a:schemeClr val="bg1"/>
                </a:solidFill>
              </a:rPr>
              <a:t>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09600" y="381000"/>
            <a:ext cx="7772400" cy="838200"/>
          </a:xfrm>
        </p:spPr>
        <p:txBody>
          <a:bodyPr/>
          <a:lstStyle/>
          <a:p>
            <a:pPr algn="ctr"/>
            <a:r>
              <a:rPr lang="en-US" sz="4000" dirty="0">
                <a:latin typeface="Calibri" pitchFamily="34" charset="0"/>
              </a:rPr>
              <a:t>Site Entry</a:t>
            </a:r>
          </a:p>
        </p:txBody>
      </p:sp>
      <p:sp>
        <p:nvSpPr>
          <p:cNvPr id="8195" name="Rectangle 3"/>
          <p:cNvSpPr>
            <a:spLocks noGrp="1" noChangeArrowheads="1"/>
          </p:cNvSpPr>
          <p:nvPr>
            <p:ph type="body" idx="1"/>
          </p:nvPr>
        </p:nvSpPr>
        <p:spPr>
          <a:xfrm>
            <a:off x="685800" y="1219200"/>
            <a:ext cx="7772400" cy="4572000"/>
          </a:xfrm>
        </p:spPr>
        <p:txBody>
          <a:bodyPr/>
          <a:lstStyle/>
          <a:p>
            <a:pPr marL="457200" indent="-457200">
              <a:buFont typeface="+mj-lt"/>
              <a:buAutoNum type="arabicParenR"/>
            </a:pPr>
            <a:r>
              <a:rPr lang="en-US" sz="2400" dirty="0">
                <a:latin typeface="Calibri" pitchFamily="34" charset="0"/>
              </a:rPr>
              <a:t>Enter at the main/front entrance vestibule or as directed by your </a:t>
            </a:r>
            <a:r>
              <a:rPr lang="en-US" sz="2400" dirty="0" err="1">
                <a:latin typeface="Calibri" pitchFamily="34" charset="0"/>
              </a:rPr>
              <a:t>Promerus</a:t>
            </a:r>
            <a:r>
              <a:rPr lang="en-US" sz="2400" dirty="0">
                <a:latin typeface="Calibri" pitchFamily="34" charset="0"/>
              </a:rPr>
              <a:t> Contact</a:t>
            </a:r>
          </a:p>
          <a:p>
            <a:pPr marL="742950" marR="0" lvl="1" indent="-285750" algn="just">
              <a:spcBef>
                <a:spcPts val="0"/>
              </a:spcBef>
              <a:spcAft>
                <a:spcPts val="0"/>
              </a:spcAft>
              <a:buSzPts val="1200"/>
              <a:buFont typeface="Wingdings" panose="05000000000000000000" pitchFamily="2" charset="2"/>
              <a:buChar char="ü"/>
              <a:tabLst>
                <a:tab pos="2743200" algn="ctr"/>
                <a:tab pos="5486400" algn="r"/>
                <a:tab pos="685800" algn="ctr"/>
                <a:tab pos="5486400" algn="r"/>
              </a:tabLst>
            </a:pPr>
            <a:r>
              <a:rPr lang="en-US" sz="1800" dirty="0">
                <a:effectLst/>
                <a:latin typeface="Calibri" panose="020F0502020204030204" pitchFamily="34" charset="0"/>
                <a:ea typeface="MS Mincho" panose="02020609040205080304" pitchFamily="49" charset="-128"/>
                <a:cs typeface="Times New Roman" panose="02020603050405020304" pitchFamily="18" charset="0"/>
              </a:rPr>
              <a:t>Sign in and out on the Contractors Log posted on the door of the Electrical Room</a:t>
            </a:r>
            <a:endParaRPr lang="en-US" sz="1800" dirty="0">
              <a:effectLst/>
              <a:latin typeface="Times New Roman" panose="02020603050405020304" pitchFamily="18" charset="0"/>
              <a:ea typeface="MS Mincho" panose="02020609040205080304" pitchFamily="49" charset="-128"/>
            </a:endParaRPr>
          </a:p>
          <a:p>
            <a:pPr marL="457200" indent="-457200">
              <a:buFont typeface="+mj-lt"/>
              <a:buAutoNum type="arabicParenR"/>
            </a:pPr>
            <a:endParaRPr lang="en-US" sz="2400" dirty="0">
              <a:latin typeface="Calibri" pitchFamily="34" charset="0"/>
            </a:endParaRPr>
          </a:p>
          <a:p>
            <a:pPr marL="457200" indent="-457200">
              <a:buFont typeface="+mj-lt"/>
              <a:buAutoNum type="arabicParenR"/>
            </a:pPr>
            <a:r>
              <a:rPr lang="en-US" sz="2400" dirty="0">
                <a:latin typeface="Calibri" pitchFamily="34" charset="0"/>
              </a:rPr>
              <a:t>Promerus Contact</a:t>
            </a:r>
          </a:p>
          <a:p>
            <a:pPr marL="800100" lvl="1" indent="-342900">
              <a:buFont typeface="Wingdings" pitchFamily="2" charset="2"/>
              <a:buChar char="ü"/>
            </a:pPr>
            <a:r>
              <a:rPr lang="en-US" sz="2000" dirty="0">
                <a:latin typeface="Calibri" pitchFamily="34" charset="0"/>
              </a:rPr>
              <a:t>If Promerus Contact verifies that training occurred within last 12 months, then directs contractor to work location.</a:t>
            </a:r>
          </a:p>
          <a:p>
            <a:pPr marL="800100" lvl="1" indent="-342900">
              <a:buFont typeface="Wingdings" pitchFamily="2" charset="2"/>
              <a:buChar char="ü"/>
            </a:pPr>
            <a:r>
              <a:rPr lang="en-US" sz="2000" dirty="0">
                <a:latin typeface="Calibri" pitchFamily="34" charset="0"/>
              </a:rPr>
              <a:t>If training has not occurred within last 12 months, Promerus Contact </a:t>
            </a:r>
            <a:r>
              <a:rPr lang="en-US" sz="2000">
                <a:latin typeface="Calibri" pitchFamily="34" charset="0"/>
              </a:rPr>
              <a:t>will take </a:t>
            </a:r>
            <a:r>
              <a:rPr lang="en-US" sz="2000" dirty="0">
                <a:latin typeface="Calibri" pitchFamily="34" charset="0"/>
              </a:rPr>
              <a:t>contractor to training area to complete required training.</a:t>
            </a:r>
          </a:p>
          <a:p>
            <a:pPr marL="800100" lvl="1" indent="-342900">
              <a:buFont typeface="Wingdings" pitchFamily="2" charset="2"/>
              <a:buChar char="ü"/>
            </a:pPr>
            <a:r>
              <a:rPr lang="en-US" sz="2000" dirty="0">
                <a:latin typeface="Calibri" pitchFamily="34" charset="0"/>
              </a:rPr>
              <a:t>If contractor will be escorted </a:t>
            </a:r>
            <a:r>
              <a:rPr lang="en-US" sz="2000" dirty="0">
                <a:solidFill>
                  <a:srgbClr val="CC0000"/>
                </a:solidFill>
                <a:latin typeface="Calibri" pitchFamily="34" charset="0"/>
              </a:rPr>
              <a:t>at all times </a:t>
            </a:r>
            <a:r>
              <a:rPr lang="en-US" sz="2000" dirty="0">
                <a:latin typeface="Calibri" pitchFamily="34" charset="0"/>
              </a:rPr>
              <a:t>while on-site then no contractor formal training required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09600" y="457200"/>
            <a:ext cx="7772400" cy="914400"/>
          </a:xfrm>
        </p:spPr>
        <p:txBody>
          <a:bodyPr/>
          <a:lstStyle/>
          <a:p>
            <a:pPr algn="ctr"/>
            <a:r>
              <a:rPr lang="en-US" sz="4000" dirty="0">
                <a:latin typeface="Calibri" pitchFamily="34" charset="0"/>
              </a:rPr>
              <a:t>Smoking Prohibited</a:t>
            </a:r>
          </a:p>
        </p:txBody>
      </p:sp>
      <p:sp>
        <p:nvSpPr>
          <p:cNvPr id="10243" name="Rectangle 3"/>
          <p:cNvSpPr>
            <a:spLocks noGrp="1" noChangeArrowheads="1"/>
          </p:cNvSpPr>
          <p:nvPr>
            <p:ph type="body" idx="1"/>
          </p:nvPr>
        </p:nvSpPr>
        <p:spPr>
          <a:xfrm>
            <a:off x="609600" y="1447800"/>
            <a:ext cx="8077200" cy="4114800"/>
          </a:xfrm>
        </p:spPr>
        <p:txBody>
          <a:bodyPr/>
          <a:lstStyle/>
          <a:p>
            <a:pPr>
              <a:buFont typeface="Wingdings" pitchFamily="2" charset="2"/>
              <a:buChar char="v"/>
            </a:pPr>
            <a:r>
              <a:rPr lang="en-US" sz="2400" dirty="0">
                <a:solidFill>
                  <a:srgbClr val="CC0000"/>
                </a:solidFill>
                <a:latin typeface="Calibri" pitchFamily="34" charset="0"/>
              </a:rPr>
              <a:t>Smoking/Vaping is not permitted anywhere on site including parking lot</a:t>
            </a:r>
          </a:p>
          <a:p>
            <a:pPr>
              <a:buFont typeface="Wingdings" pitchFamily="2" charset="2"/>
              <a:buChar char="v"/>
            </a:pPr>
            <a:r>
              <a:rPr lang="en-US" sz="2400" dirty="0">
                <a:latin typeface="Calibri" pitchFamily="34" charset="0"/>
              </a:rPr>
              <a:t>Smoking/Vaping may be done on the sidewalks along Pier Drive or West Bartges Street</a:t>
            </a:r>
          </a:p>
          <a:p>
            <a:pPr>
              <a:buFont typeface="Wingdings" pitchFamily="2" charset="2"/>
              <a:buChar char="v"/>
            </a:pPr>
            <a:r>
              <a:rPr lang="en-US" sz="2400" dirty="0">
                <a:latin typeface="Calibri" pitchFamily="34" charset="0"/>
              </a:rPr>
              <a:t>No use of matches, lighters or open flames in any site location without a Hot Work permit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09600" y="457200"/>
            <a:ext cx="7772400" cy="914400"/>
          </a:xfrm>
        </p:spPr>
        <p:txBody>
          <a:bodyPr/>
          <a:lstStyle/>
          <a:p>
            <a:pPr algn="ctr"/>
            <a:r>
              <a:rPr lang="en-US" sz="4000" dirty="0">
                <a:latin typeface="Calibri" pitchFamily="34" charset="0"/>
              </a:rPr>
              <a:t>Illegal Substances Prohibited</a:t>
            </a:r>
          </a:p>
        </p:txBody>
      </p:sp>
      <p:sp>
        <p:nvSpPr>
          <p:cNvPr id="10243" name="Rectangle 3"/>
          <p:cNvSpPr>
            <a:spLocks noGrp="1" noChangeArrowheads="1"/>
          </p:cNvSpPr>
          <p:nvPr>
            <p:ph type="body" idx="1"/>
          </p:nvPr>
        </p:nvSpPr>
        <p:spPr>
          <a:xfrm>
            <a:off x="609600" y="1388533"/>
            <a:ext cx="7924800" cy="4114800"/>
          </a:xfrm>
        </p:spPr>
        <p:txBody>
          <a:bodyPr/>
          <a:lstStyle/>
          <a:p>
            <a:pPr lvl="0">
              <a:buFont typeface="Wingdings" panose="05000000000000000000" pitchFamily="2" charset="2"/>
              <a:buChar char="v"/>
            </a:pPr>
            <a:r>
              <a:rPr lang="en-US" sz="2400" dirty="0">
                <a:latin typeface="Calibri" pitchFamily="34" charset="0"/>
              </a:rPr>
              <a:t>No illegal substances or alcohol can be brought on site</a:t>
            </a:r>
          </a:p>
          <a:p>
            <a:pPr lvl="0">
              <a:buFont typeface="Wingdings" panose="05000000000000000000" pitchFamily="2" charset="2"/>
              <a:buChar char="v"/>
            </a:pPr>
            <a:r>
              <a:rPr lang="en-US" sz="2400" dirty="0">
                <a:latin typeface="Calibri" pitchFamily="34" charset="0"/>
              </a:rPr>
              <a:t>Contractors cannot be under the influence of any illegal substance or alcohol while on site</a:t>
            </a:r>
          </a:p>
          <a:p>
            <a:pPr lvl="0">
              <a:buFont typeface="Wingdings" panose="05000000000000000000" pitchFamily="2" charset="2"/>
              <a:buChar char="v"/>
            </a:pPr>
            <a:r>
              <a:rPr lang="en-US" sz="2400" dirty="0">
                <a:latin typeface="Calibri" pitchFamily="34" charset="0"/>
              </a:rPr>
              <a:t>Does not pertain to legal prescription medications</a:t>
            </a:r>
          </a:p>
        </p:txBody>
      </p:sp>
    </p:spTree>
    <p:extLst>
      <p:ext uri="{BB962C8B-B14F-4D97-AF65-F5344CB8AC3E}">
        <p14:creationId xmlns:p14="http://schemas.microsoft.com/office/powerpoint/2010/main" val="4224696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85800" y="457200"/>
            <a:ext cx="7772400" cy="914400"/>
          </a:xfrm>
        </p:spPr>
        <p:txBody>
          <a:bodyPr/>
          <a:lstStyle/>
          <a:p>
            <a:pPr algn="ctr"/>
            <a:r>
              <a:rPr lang="en-US" sz="4000" dirty="0">
                <a:latin typeface="Calibri" pitchFamily="34" charset="0"/>
              </a:rPr>
              <a:t>Site Security Rules</a:t>
            </a:r>
          </a:p>
        </p:txBody>
      </p:sp>
      <p:sp>
        <p:nvSpPr>
          <p:cNvPr id="11267" name="Rectangle 3"/>
          <p:cNvSpPr>
            <a:spLocks noGrp="1" noChangeArrowheads="1"/>
          </p:cNvSpPr>
          <p:nvPr>
            <p:ph type="body" idx="1"/>
          </p:nvPr>
        </p:nvSpPr>
        <p:spPr>
          <a:xfrm>
            <a:off x="609600" y="1371600"/>
            <a:ext cx="8001000" cy="4114800"/>
          </a:xfrm>
        </p:spPr>
        <p:txBody>
          <a:bodyPr/>
          <a:lstStyle/>
          <a:p>
            <a:pPr>
              <a:buFont typeface="Wingdings" pitchFamily="2" charset="2"/>
              <a:buChar char="ü"/>
            </a:pPr>
            <a:r>
              <a:rPr lang="en-US" sz="2400" dirty="0">
                <a:latin typeface="Calibri" pitchFamily="34" charset="0"/>
              </a:rPr>
              <a:t>Contractors are restricted to areas where they are authorized to perform work</a:t>
            </a:r>
          </a:p>
          <a:p>
            <a:pPr>
              <a:buFont typeface="Wingdings" pitchFamily="2" charset="2"/>
              <a:buChar char="ü"/>
            </a:pPr>
            <a:r>
              <a:rPr lang="en-US" sz="2400" dirty="0">
                <a:latin typeface="Calibri" pitchFamily="34" charset="0"/>
              </a:rPr>
              <a:t>Contractors have access to restrooms and break areas as specified by the Promerus Contact</a:t>
            </a:r>
          </a:p>
          <a:p>
            <a:pPr>
              <a:buFont typeface="Wingdings" pitchFamily="2" charset="2"/>
              <a:buChar char="ü"/>
            </a:pPr>
            <a:r>
              <a:rPr lang="en-US" sz="2400" dirty="0">
                <a:latin typeface="Calibri" pitchFamily="34" charset="0"/>
              </a:rPr>
              <a:t>No horseplay, fighting or gambling permitted on site</a:t>
            </a:r>
          </a:p>
        </p:txBody>
      </p:sp>
    </p:spTree>
    <p:extLst>
      <p:ext uri="{BB962C8B-B14F-4D97-AF65-F5344CB8AC3E}">
        <p14:creationId xmlns:p14="http://schemas.microsoft.com/office/powerpoint/2010/main" val="42068485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685800"/>
          </a:xfrm>
        </p:spPr>
        <p:txBody>
          <a:bodyPr/>
          <a:lstStyle/>
          <a:p>
            <a:pPr algn="ctr"/>
            <a:r>
              <a:rPr lang="en-US" sz="4000" dirty="0"/>
              <a:t>Workplace Violence Policy</a:t>
            </a:r>
          </a:p>
        </p:txBody>
      </p:sp>
      <p:sp>
        <p:nvSpPr>
          <p:cNvPr id="3" name="Subtitle 2"/>
          <p:cNvSpPr>
            <a:spLocks noGrp="1"/>
          </p:cNvSpPr>
          <p:nvPr>
            <p:ph type="subTitle" idx="1"/>
          </p:nvPr>
        </p:nvSpPr>
        <p:spPr>
          <a:xfrm>
            <a:off x="533400" y="1371600"/>
            <a:ext cx="8153400" cy="4114800"/>
          </a:xfrm>
        </p:spPr>
        <p:txBody>
          <a:bodyPr/>
          <a:lstStyle/>
          <a:p>
            <a:pPr marL="342900" indent="-342900">
              <a:buFont typeface="Wingdings" panose="05000000000000000000" pitchFamily="2" charset="2"/>
              <a:buChar char="v"/>
            </a:pPr>
            <a:r>
              <a:rPr lang="en-US" sz="2200" b="0" i="0" dirty="0">
                <a:latin typeface="Calibri" pitchFamily="34" charset="0"/>
              </a:rPr>
              <a:t>Promerus will not tolerate violence in any form at the workplace</a:t>
            </a:r>
          </a:p>
          <a:p>
            <a:pPr marL="342900" indent="-342900">
              <a:buFont typeface="Wingdings" panose="05000000000000000000" pitchFamily="2" charset="2"/>
              <a:buChar char="v"/>
            </a:pPr>
            <a:r>
              <a:rPr lang="en-US" sz="2200" b="0" i="0" dirty="0">
                <a:latin typeface="Calibri" pitchFamily="34" charset="0"/>
              </a:rPr>
              <a:t>This policy applies to all employees, clients, customers, vendors and persons doing business with Promerus</a:t>
            </a:r>
          </a:p>
          <a:p>
            <a:pPr marL="342900" indent="-342900">
              <a:buFont typeface="Wingdings" panose="05000000000000000000" pitchFamily="2" charset="2"/>
              <a:buChar char="v"/>
            </a:pPr>
            <a:r>
              <a:rPr lang="en-US" sz="2200" b="0" i="0" dirty="0">
                <a:latin typeface="Calibri" pitchFamily="34" charset="0"/>
              </a:rPr>
              <a:t>Examples of conduct that violates this policy:</a:t>
            </a:r>
          </a:p>
          <a:p>
            <a:pPr marL="685800" lvl="1" indent="-228600">
              <a:buFont typeface="Arial" panose="020B0604020202020204" pitchFamily="34" charset="0"/>
              <a:buChar char="•"/>
            </a:pPr>
            <a:r>
              <a:rPr lang="en-US" dirty="0">
                <a:latin typeface="Calibri" pitchFamily="34" charset="0"/>
              </a:rPr>
              <a:t>Physical assaults or threats </a:t>
            </a:r>
          </a:p>
          <a:p>
            <a:pPr marL="685800" lvl="1" indent="-228600">
              <a:buFont typeface="Arial" panose="020B0604020202020204" pitchFamily="34" charset="0"/>
              <a:buChar char="•"/>
            </a:pPr>
            <a:r>
              <a:rPr lang="en-US" dirty="0">
                <a:latin typeface="Calibri" pitchFamily="34" charset="0"/>
              </a:rPr>
              <a:t>Verbal conduct that has the purpose or effect of threatening another person</a:t>
            </a:r>
          </a:p>
          <a:p>
            <a:pPr marL="685800" lvl="1" indent="-228600">
              <a:buFont typeface="Arial" panose="020B0604020202020204" pitchFamily="34" charset="0"/>
              <a:buChar char="•"/>
            </a:pPr>
            <a:r>
              <a:rPr lang="en-US" b="0" i="0" dirty="0">
                <a:latin typeface="Calibri" pitchFamily="34" charset="0"/>
              </a:rPr>
              <a:t>Possession of firearms or any other lethal weapon while on company property (with the exception that they can be stored in your personal vehicle in accordance with concealed weapon carry laws)</a:t>
            </a:r>
          </a:p>
          <a:p>
            <a:pPr marL="342900" lvl="1" indent="-342900">
              <a:buFont typeface="Wingdings" panose="05000000000000000000" pitchFamily="2" charset="2"/>
              <a:buChar char="v"/>
            </a:pPr>
            <a:r>
              <a:rPr lang="en-US" sz="2200" dirty="0">
                <a:latin typeface="Calibri" pitchFamily="34" charset="0"/>
                <a:ea typeface="+mn-ea"/>
                <a:cs typeface="+mn-cs"/>
              </a:rPr>
              <a:t>Where such actions involve non-employees, Promerus will take appropriate actions based on the circumstances</a:t>
            </a:r>
          </a:p>
          <a:p>
            <a:pPr lvl="1" indent="0"/>
            <a:endParaRPr lang="en-US" b="0" i="0" dirty="0">
              <a:latin typeface="Calibri" pitchFamily="34" charset="0"/>
            </a:endParaRPr>
          </a:p>
        </p:txBody>
      </p:sp>
    </p:spTree>
    <p:extLst>
      <p:ext uri="{BB962C8B-B14F-4D97-AF65-F5344CB8AC3E}">
        <p14:creationId xmlns:p14="http://schemas.microsoft.com/office/powerpoint/2010/main" val="3550572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85800" y="457200"/>
            <a:ext cx="7772400" cy="914400"/>
          </a:xfrm>
        </p:spPr>
        <p:txBody>
          <a:bodyPr/>
          <a:lstStyle/>
          <a:p>
            <a:pPr algn="ctr"/>
            <a:r>
              <a:rPr lang="en-US" sz="4000" dirty="0">
                <a:latin typeface="Calibri" pitchFamily="34" charset="0"/>
              </a:rPr>
              <a:t>Items Brought on Site</a:t>
            </a:r>
          </a:p>
        </p:txBody>
      </p:sp>
      <p:sp>
        <p:nvSpPr>
          <p:cNvPr id="12291" name="Rectangle 3"/>
          <p:cNvSpPr>
            <a:spLocks noGrp="1" noChangeArrowheads="1"/>
          </p:cNvSpPr>
          <p:nvPr>
            <p:ph type="body" idx="1"/>
          </p:nvPr>
        </p:nvSpPr>
        <p:spPr>
          <a:xfrm>
            <a:off x="2933700" y="1524000"/>
            <a:ext cx="3276600" cy="2971800"/>
          </a:xfrm>
        </p:spPr>
        <p:txBody>
          <a:bodyPr/>
          <a:lstStyle/>
          <a:p>
            <a:pPr>
              <a:buFont typeface="Wingdings" pitchFamily="2" charset="2"/>
              <a:buChar char="v"/>
            </a:pPr>
            <a:r>
              <a:rPr lang="en-US" sz="2400" dirty="0">
                <a:latin typeface="Calibri" pitchFamily="34" charset="0"/>
              </a:rPr>
              <a:t>Tools/Equipment</a:t>
            </a:r>
          </a:p>
          <a:p>
            <a:pPr>
              <a:buFont typeface="Wingdings" pitchFamily="2" charset="2"/>
              <a:buChar char="v"/>
            </a:pPr>
            <a:r>
              <a:rPr lang="en-US" sz="2400" dirty="0">
                <a:latin typeface="Calibri" pitchFamily="34" charset="0"/>
              </a:rPr>
              <a:t>Ladders</a:t>
            </a:r>
          </a:p>
          <a:p>
            <a:pPr>
              <a:buFont typeface="Wingdings" pitchFamily="2" charset="2"/>
              <a:buChar char="v"/>
            </a:pPr>
            <a:r>
              <a:rPr lang="en-US" sz="2400" dirty="0">
                <a:latin typeface="Calibri" pitchFamily="34" charset="0"/>
              </a:rPr>
              <a:t>Electrical Devices</a:t>
            </a:r>
          </a:p>
          <a:p>
            <a:pPr>
              <a:buFont typeface="Wingdings" pitchFamily="2" charset="2"/>
              <a:buChar char="v"/>
            </a:pPr>
            <a:r>
              <a:rPr lang="en-US" sz="2400" dirty="0">
                <a:latin typeface="Calibri" pitchFamily="34" charset="0"/>
              </a:rPr>
              <a:t>Cameras</a:t>
            </a:r>
          </a:p>
          <a:p>
            <a:pPr>
              <a:buFont typeface="Wingdings" pitchFamily="2" charset="2"/>
              <a:buChar char="v"/>
            </a:pPr>
            <a:r>
              <a:rPr lang="en-US" sz="2400" dirty="0">
                <a:solidFill>
                  <a:srgbClr val="CC0000"/>
                </a:solidFill>
                <a:latin typeface="Calibri" pitchFamily="34" charset="0"/>
              </a:rPr>
              <a:t>Chemicals</a:t>
            </a:r>
          </a:p>
          <a:p>
            <a:pPr>
              <a:buFont typeface="Wingdings" pitchFamily="2" charset="2"/>
              <a:buChar char="v"/>
            </a:pPr>
            <a:r>
              <a:rPr lang="en-US" sz="2400" dirty="0">
                <a:latin typeface="Calibri" pitchFamily="34" charset="0"/>
              </a:rPr>
              <a:t>Gas Cylinders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85800" y="381000"/>
            <a:ext cx="7772400" cy="762000"/>
          </a:xfrm>
        </p:spPr>
        <p:txBody>
          <a:bodyPr/>
          <a:lstStyle/>
          <a:p>
            <a:pPr algn="ctr"/>
            <a:r>
              <a:rPr lang="en-US" sz="4000" dirty="0">
                <a:latin typeface="Calibri" pitchFamily="34" charset="0"/>
              </a:rPr>
              <a:t>Tools/Equipment</a:t>
            </a:r>
          </a:p>
        </p:txBody>
      </p:sp>
      <p:sp>
        <p:nvSpPr>
          <p:cNvPr id="14339" name="Rectangle 3"/>
          <p:cNvSpPr>
            <a:spLocks noGrp="1" noChangeArrowheads="1"/>
          </p:cNvSpPr>
          <p:nvPr>
            <p:ph type="body" idx="1"/>
          </p:nvPr>
        </p:nvSpPr>
        <p:spPr>
          <a:xfrm>
            <a:off x="685800" y="1295400"/>
            <a:ext cx="7772400" cy="4114800"/>
          </a:xfrm>
        </p:spPr>
        <p:txBody>
          <a:bodyPr/>
          <a:lstStyle/>
          <a:p>
            <a:pPr marL="457200" indent="-457200">
              <a:buFont typeface="+mj-lt"/>
              <a:buAutoNum type="arabicParenR"/>
            </a:pPr>
            <a:r>
              <a:rPr lang="en-US" sz="2400" dirty="0">
                <a:latin typeface="Calibri" pitchFamily="34" charset="0"/>
              </a:rPr>
              <a:t>All equipment must be in good working condition and meet any applicable standards (i.e. OSHA)</a:t>
            </a:r>
          </a:p>
          <a:p>
            <a:pPr marL="457200" indent="-457200">
              <a:buFont typeface="+mj-lt"/>
              <a:buAutoNum type="arabicParenR"/>
            </a:pPr>
            <a:r>
              <a:rPr lang="en-US" sz="2400" dirty="0">
                <a:latin typeface="Calibri" pitchFamily="34" charset="0"/>
              </a:rPr>
              <a:t>Electrical tools may require a Hot Work Permit prior to use in certain areas (check with Promerus Contact)</a:t>
            </a:r>
          </a:p>
          <a:p>
            <a:pPr marL="0" indent="0"/>
            <a:endParaRPr lang="en-US" sz="2400" dirty="0">
              <a:latin typeface="Calibri"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85800" y="381000"/>
            <a:ext cx="7772400" cy="762000"/>
          </a:xfrm>
        </p:spPr>
        <p:txBody>
          <a:bodyPr/>
          <a:lstStyle/>
          <a:p>
            <a:pPr algn="ctr"/>
            <a:r>
              <a:rPr lang="en-US" sz="4000" dirty="0">
                <a:latin typeface="Calibri" pitchFamily="34" charset="0"/>
              </a:rPr>
              <a:t>Ladders</a:t>
            </a:r>
          </a:p>
        </p:txBody>
      </p:sp>
      <p:sp>
        <p:nvSpPr>
          <p:cNvPr id="14339" name="Rectangle 3"/>
          <p:cNvSpPr>
            <a:spLocks noGrp="1" noChangeArrowheads="1"/>
          </p:cNvSpPr>
          <p:nvPr>
            <p:ph type="body" idx="1"/>
          </p:nvPr>
        </p:nvSpPr>
        <p:spPr>
          <a:xfrm>
            <a:off x="609600" y="1219200"/>
            <a:ext cx="7924800" cy="4572000"/>
          </a:xfrm>
        </p:spPr>
        <p:txBody>
          <a:bodyPr/>
          <a:lstStyle/>
          <a:p>
            <a:pPr marL="515937" lvl="1" indent="-457200">
              <a:buFont typeface="+mj-lt"/>
              <a:buAutoNum type="arabicParenR"/>
            </a:pPr>
            <a:r>
              <a:rPr lang="en-US" sz="2400" dirty="0">
                <a:latin typeface="Calibri" pitchFamily="34" charset="0"/>
              </a:rPr>
              <a:t>All ladders must be in good working condition</a:t>
            </a:r>
          </a:p>
          <a:p>
            <a:pPr marL="515937" lvl="1" indent="-457200">
              <a:buFont typeface="+mj-lt"/>
              <a:buAutoNum type="arabicParenR"/>
            </a:pPr>
            <a:r>
              <a:rPr lang="en-US" sz="2400" dirty="0">
                <a:latin typeface="Calibri" pitchFamily="34" charset="0"/>
              </a:rPr>
              <a:t>Aluminum ladders are not permitted in areas with potential electrical contact (i.e. work by electricians)</a:t>
            </a:r>
          </a:p>
          <a:p>
            <a:pPr marL="515937" lvl="1" indent="-457200">
              <a:buFont typeface="+mj-lt"/>
              <a:buAutoNum type="arabicParenR"/>
            </a:pPr>
            <a:r>
              <a:rPr lang="en-US" sz="2400" dirty="0">
                <a:latin typeface="Calibri" pitchFamily="34" charset="0"/>
              </a:rPr>
              <a:t>Wooden ladders are not permitted</a:t>
            </a:r>
          </a:p>
          <a:p>
            <a:pPr marL="515937" lvl="1" indent="-457200">
              <a:buFont typeface="+mj-lt"/>
              <a:buAutoNum type="arabicParenR"/>
            </a:pPr>
            <a:r>
              <a:rPr lang="en-US" sz="2400" dirty="0">
                <a:latin typeface="Calibri" pitchFamily="34" charset="0"/>
              </a:rPr>
              <a:t>Extension ladders must be properly tied-off</a:t>
            </a:r>
          </a:p>
        </p:txBody>
      </p:sp>
    </p:spTree>
    <p:extLst>
      <p:ext uri="{BB962C8B-B14F-4D97-AF65-F5344CB8AC3E}">
        <p14:creationId xmlns:p14="http://schemas.microsoft.com/office/powerpoint/2010/main" val="15629124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Grp="1" noChangeArrowheads="1"/>
          </p:cNvSpPr>
          <p:nvPr>
            <p:ph type="title"/>
          </p:nvPr>
        </p:nvSpPr>
        <p:spPr>
          <a:xfrm>
            <a:off x="0" y="0"/>
            <a:ext cx="9144000" cy="762000"/>
          </a:xfrm>
        </p:spPr>
        <p:txBody>
          <a:bodyPr/>
          <a:lstStyle/>
          <a:p>
            <a:pPr algn="ctr"/>
            <a:r>
              <a:rPr lang="en-US" sz="4000" dirty="0">
                <a:latin typeface="Calibri" pitchFamily="34" charset="0"/>
              </a:rPr>
              <a:t>Electrical Device Use In Electrically Classified Areas</a:t>
            </a:r>
          </a:p>
        </p:txBody>
      </p:sp>
      <p:sp>
        <p:nvSpPr>
          <p:cNvPr id="17411" name="Rectangle 1027"/>
          <p:cNvSpPr>
            <a:spLocks noGrp="1" noChangeArrowheads="1"/>
          </p:cNvSpPr>
          <p:nvPr>
            <p:ph type="body" idx="1"/>
          </p:nvPr>
        </p:nvSpPr>
        <p:spPr>
          <a:xfrm>
            <a:off x="533400" y="1143000"/>
            <a:ext cx="8153400" cy="4953000"/>
          </a:xfrm>
        </p:spPr>
        <p:txBody>
          <a:bodyPr/>
          <a:lstStyle/>
          <a:p>
            <a:pPr marL="457200" indent="-457200">
              <a:buFont typeface="+mj-lt"/>
              <a:buAutoNum type="arabicParenR"/>
            </a:pPr>
            <a:r>
              <a:rPr lang="en-US" sz="2400" dirty="0">
                <a:latin typeface="Calibri" pitchFamily="34" charset="0"/>
              </a:rPr>
              <a:t>Electrical Devices</a:t>
            </a:r>
          </a:p>
          <a:p>
            <a:pPr marL="800100" lvl="1" indent="-342900">
              <a:buFont typeface="Wingdings" panose="05000000000000000000" pitchFamily="2" charset="2"/>
              <a:buChar char="Ø"/>
            </a:pPr>
            <a:r>
              <a:rPr lang="en-US" sz="2200" dirty="0">
                <a:latin typeface="Calibri" pitchFamily="34" charset="0"/>
              </a:rPr>
              <a:t>Devices such as cellular phones, laptops and tablet computers, etc. are not permitted in electrically classified areas, unless specifically labeled intrinsically safe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09600" y="381000"/>
            <a:ext cx="7772400" cy="838200"/>
          </a:xfrm>
        </p:spPr>
        <p:txBody>
          <a:bodyPr/>
          <a:lstStyle/>
          <a:p>
            <a:pPr algn="ctr"/>
            <a:r>
              <a:rPr lang="en-US" sz="4000" dirty="0">
                <a:latin typeface="Calibri" pitchFamily="34" charset="0"/>
              </a:rPr>
              <a:t>Chemicals</a:t>
            </a:r>
          </a:p>
        </p:txBody>
      </p:sp>
      <p:sp>
        <p:nvSpPr>
          <p:cNvPr id="13315" name="Rectangle 3"/>
          <p:cNvSpPr>
            <a:spLocks noGrp="1" noChangeArrowheads="1"/>
          </p:cNvSpPr>
          <p:nvPr>
            <p:ph type="body" idx="1"/>
          </p:nvPr>
        </p:nvSpPr>
        <p:spPr>
          <a:xfrm>
            <a:off x="609600" y="1143000"/>
            <a:ext cx="8001000" cy="4800600"/>
          </a:xfrm>
        </p:spPr>
        <p:txBody>
          <a:bodyPr/>
          <a:lstStyle/>
          <a:p>
            <a:pPr marL="457200" indent="-457200">
              <a:buFont typeface="+mj-lt"/>
              <a:buAutoNum type="arabicParenR"/>
            </a:pPr>
            <a:r>
              <a:rPr lang="en-US" sz="2400" dirty="0">
                <a:latin typeface="Calibri" pitchFamily="34" charset="0"/>
              </a:rPr>
              <a:t>Provide Promerus Contact in advance with </a:t>
            </a:r>
            <a:r>
              <a:rPr lang="en-US" sz="2400" dirty="0">
                <a:solidFill>
                  <a:srgbClr val="CC0000"/>
                </a:solidFill>
                <a:latin typeface="Calibri" pitchFamily="34" charset="0"/>
              </a:rPr>
              <a:t>SDS documents for all hazardous chemicals to be brought on site. </a:t>
            </a:r>
            <a:r>
              <a:rPr lang="en-US" sz="2400" dirty="0">
                <a:latin typeface="Calibri" pitchFamily="34" charset="0"/>
              </a:rPr>
              <a:t>Promerus authorization must be obtained prior to bringing any hazardous material on site.</a:t>
            </a:r>
            <a:endParaRPr lang="en-US" sz="2400" dirty="0">
              <a:solidFill>
                <a:srgbClr val="CC0000"/>
              </a:solidFill>
              <a:latin typeface="Calibri" pitchFamily="34" charset="0"/>
            </a:endParaRPr>
          </a:p>
          <a:p>
            <a:pPr marL="800100" lvl="1" indent="-342900">
              <a:buFont typeface="Wingdings" pitchFamily="2" charset="2"/>
              <a:buChar char="Ø"/>
            </a:pPr>
            <a:r>
              <a:rPr lang="en-US" sz="2200" dirty="0">
                <a:latin typeface="Calibri" pitchFamily="34" charset="0"/>
              </a:rPr>
              <a:t>Promerus maintains SDS documents for all Promerus-used chemicals on site</a:t>
            </a:r>
          </a:p>
          <a:p>
            <a:pPr marL="800100" lvl="1" indent="-342900">
              <a:buFont typeface="Wingdings" pitchFamily="2" charset="2"/>
              <a:buChar char="Ø"/>
            </a:pPr>
            <a:r>
              <a:rPr lang="en-US" sz="2200" dirty="0">
                <a:latin typeface="Calibri" pitchFamily="34" charset="0"/>
              </a:rPr>
              <a:t>Your Promerus Contact can provide you with SDS documents for any Promerus-used chemicals present in the work area</a:t>
            </a:r>
          </a:p>
          <a:p>
            <a:pPr>
              <a:buFontTx/>
              <a:buAutoNum type="arabicParenR"/>
            </a:pPr>
            <a:r>
              <a:rPr lang="en-US" sz="2400" dirty="0">
                <a:latin typeface="Calibri" pitchFamily="34" charset="0"/>
              </a:rPr>
              <a:t>Clean up all chemicals (including spills) immediately and properly dispose of all hazardous waste generated from work performed while on site.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457200"/>
            <a:ext cx="7772400" cy="914400"/>
          </a:xfrm>
        </p:spPr>
        <p:txBody>
          <a:bodyPr/>
          <a:lstStyle/>
          <a:p>
            <a:pPr algn="ctr"/>
            <a:r>
              <a:rPr lang="en-US" sz="4000" dirty="0">
                <a:latin typeface="Calibri" pitchFamily="34" charset="0"/>
              </a:rPr>
              <a:t>Compressed Gas Cylinders</a:t>
            </a:r>
          </a:p>
        </p:txBody>
      </p:sp>
      <p:sp>
        <p:nvSpPr>
          <p:cNvPr id="33795" name="Rectangle 3"/>
          <p:cNvSpPr>
            <a:spLocks noGrp="1" noChangeArrowheads="1"/>
          </p:cNvSpPr>
          <p:nvPr>
            <p:ph type="body" idx="1"/>
          </p:nvPr>
        </p:nvSpPr>
        <p:spPr>
          <a:xfrm>
            <a:off x="685800" y="1397000"/>
            <a:ext cx="7848600" cy="2108200"/>
          </a:xfrm>
        </p:spPr>
        <p:txBody>
          <a:bodyPr/>
          <a:lstStyle/>
          <a:p>
            <a:pPr marL="457200" indent="-457200">
              <a:buFont typeface="+mj-lt"/>
              <a:buAutoNum type="arabicParenR"/>
            </a:pPr>
            <a:r>
              <a:rPr lang="en-US" sz="2400" dirty="0">
                <a:latin typeface="Calibri" pitchFamily="34" charset="0"/>
              </a:rPr>
              <a:t>Keep compressed gas cylinders in vertical position and properly secured at all times.</a:t>
            </a:r>
          </a:p>
          <a:p>
            <a:pPr marL="457200" indent="-457200">
              <a:buFont typeface="+mj-lt"/>
              <a:buAutoNum type="arabicParenR"/>
            </a:pPr>
            <a:r>
              <a:rPr lang="en-US" sz="2400" dirty="0">
                <a:latin typeface="Calibri" pitchFamily="34" charset="0"/>
              </a:rPr>
              <a:t>Close gas cylinder main supply valve and place protective cap on compressed gas cylinders when not in use.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457200"/>
            <a:ext cx="7772400" cy="914400"/>
          </a:xfrm>
        </p:spPr>
        <p:txBody>
          <a:bodyPr/>
          <a:lstStyle/>
          <a:p>
            <a:pPr algn="ctr"/>
            <a:r>
              <a:rPr lang="en-US" sz="4000" dirty="0">
                <a:latin typeface="Calibri" pitchFamily="34" charset="0"/>
              </a:rPr>
              <a:t>Permission Before Use</a:t>
            </a:r>
          </a:p>
        </p:txBody>
      </p:sp>
      <p:sp>
        <p:nvSpPr>
          <p:cNvPr id="33795" name="Rectangle 3"/>
          <p:cNvSpPr>
            <a:spLocks noGrp="1" noChangeArrowheads="1"/>
          </p:cNvSpPr>
          <p:nvPr>
            <p:ph type="body" idx="1"/>
          </p:nvPr>
        </p:nvSpPr>
        <p:spPr>
          <a:xfrm>
            <a:off x="685800" y="1397000"/>
            <a:ext cx="7848600" cy="2108200"/>
          </a:xfrm>
        </p:spPr>
        <p:txBody>
          <a:bodyPr/>
          <a:lstStyle/>
          <a:p>
            <a:pPr marL="457200" indent="-457200">
              <a:buFont typeface="+mj-lt"/>
              <a:buAutoNum type="arabicParenR"/>
            </a:pPr>
            <a:r>
              <a:rPr lang="en-US" sz="2400" dirty="0">
                <a:latin typeface="Calibri" pitchFamily="34" charset="0"/>
              </a:rPr>
              <a:t>Please ask your </a:t>
            </a:r>
            <a:r>
              <a:rPr lang="en-US" sz="2400" dirty="0" err="1">
                <a:latin typeface="Calibri" pitchFamily="34" charset="0"/>
              </a:rPr>
              <a:t>Promerus</a:t>
            </a:r>
            <a:r>
              <a:rPr lang="en-US" sz="2400" dirty="0">
                <a:latin typeface="Calibri" pitchFamily="34" charset="0"/>
              </a:rPr>
              <a:t> Contact for permission to use the following items before use:</a:t>
            </a:r>
          </a:p>
          <a:p>
            <a:pPr marL="857250" lvl="1" indent="-457200">
              <a:buFont typeface="Wingdings" panose="05000000000000000000" pitchFamily="2" charset="2"/>
              <a:buChar char="Ø"/>
            </a:pPr>
            <a:r>
              <a:rPr lang="en-US" sz="2400" dirty="0">
                <a:latin typeface="Calibri" pitchFamily="34" charset="0"/>
              </a:rPr>
              <a:t>Knives</a:t>
            </a:r>
          </a:p>
          <a:p>
            <a:pPr marL="857250" lvl="1" indent="-457200">
              <a:buFont typeface="Wingdings" panose="05000000000000000000" pitchFamily="2" charset="2"/>
              <a:buChar char="Ø"/>
            </a:pPr>
            <a:r>
              <a:rPr lang="en-US" sz="2400" dirty="0">
                <a:latin typeface="Calibri" pitchFamily="34" charset="0"/>
              </a:rPr>
              <a:t>Cameras</a:t>
            </a:r>
          </a:p>
          <a:p>
            <a:pPr marL="857250" lvl="1" indent="-457200">
              <a:buFont typeface="Wingdings" panose="05000000000000000000" pitchFamily="2" charset="2"/>
              <a:buChar char="Ø"/>
            </a:pPr>
            <a:r>
              <a:rPr lang="en-US" sz="2400" dirty="0">
                <a:latin typeface="Calibri" pitchFamily="34" charset="0"/>
              </a:rPr>
              <a:t>Cell phone </a:t>
            </a:r>
            <a:r>
              <a:rPr lang="en-US" sz="2400" u="sng" dirty="0">
                <a:latin typeface="Calibri" pitchFamily="34" charset="0"/>
              </a:rPr>
              <a:t>Cameras</a:t>
            </a:r>
          </a:p>
          <a:p>
            <a:pPr marL="1257300" lvl="2" indent="-457200">
              <a:buFont typeface="Wingdings" panose="05000000000000000000" pitchFamily="2" charset="2"/>
              <a:buChar char="Ø"/>
            </a:pPr>
            <a:r>
              <a:rPr lang="en-US" sz="2400" dirty="0">
                <a:latin typeface="Calibri" pitchFamily="34" charset="0"/>
              </a:rPr>
              <a:t>Use of cell phones do not require permission, however, use of cell phone </a:t>
            </a:r>
            <a:r>
              <a:rPr lang="en-US" sz="2400" u="sng" dirty="0">
                <a:latin typeface="Calibri" pitchFamily="34" charset="0"/>
              </a:rPr>
              <a:t>cameras</a:t>
            </a:r>
            <a:r>
              <a:rPr lang="en-US" sz="2400" dirty="0">
                <a:latin typeface="Calibri" pitchFamily="34" charset="0"/>
              </a:rPr>
              <a:t> require permission</a:t>
            </a:r>
          </a:p>
        </p:txBody>
      </p:sp>
    </p:spTree>
    <p:extLst>
      <p:ext uri="{BB962C8B-B14F-4D97-AF65-F5344CB8AC3E}">
        <p14:creationId xmlns:p14="http://schemas.microsoft.com/office/powerpoint/2010/main" val="31418498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5800" y="304800"/>
            <a:ext cx="7772400" cy="685800"/>
          </a:xfrm>
        </p:spPr>
        <p:txBody>
          <a:bodyPr/>
          <a:lstStyle/>
          <a:p>
            <a:pPr algn="ctr"/>
            <a:r>
              <a:rPr lang="en-US" sz="3600" dirty="0">
                <a:latin typeface="Calibri" pitchFamily="34" charset="0"/>
              </a:rPr>
              <a:t>On Site Injury Reporting</a:t>
            </a:r>
          </a:p>
        </p:txBody>
      </p:sp>
      <p:sp>
        <p:nvSpPr>
          <p:cNvPr id="15363" name="Rectangle 3"/>
          <p:cNvSpPr>
            <a:spLocks noGrp="1" noChangeArrowheads="1"/>
          </p:cNvSpPr>
          <p:nvPr>
            <p:ph type="body" idx="1"/>
          </p:nvPr>
        </p:nvSpPr>
        <p:spPr>
          <a:xfrm>
            <a:off x="655608" y="1219200"/>
            <a:ext cx="8001000" cy="3200400"/>
          </a:xfrm>
        </p:spPr>
        <p:txBody>
          <a:bodyPr/>
          <a:lstStyle/>
          <a:p>
            <a:pPr marL="344488" indent="-344488">
              <a:buFont typeface="+mj-lt"/>
              <a:buAutoNum type="arabicParenR"/>
            </a:pPr>
            <a:r>
              <a:rPr lang="en-US" sz="2400" dirty="0">
                <a:latin typeface="Calibri" pitchFamily="34" charset="0"/>
              </a:rPr>
              <a:t>Report immediately to Promerus Contact any injury that occurs while working on site</a:t>
            </a:r>
          </a:p>
          <a:p>
            <a:pPr>
              <a:buFontTx/>
              <a:buAutoNum type="arabicParenR"/>
            </a:pPr>
            <a:r>
              <a:rPr lang="en-US" sz="2400" dirty="0">
                <a:latin typeface="Calibri" pitchFamily="34" charset="0"/>
              </a:rPr>
              <a:t>Follow up and report the on site injury to your company supervisor as soon as possible (i.e. same day of injury)</a:t>
            </a:r>
          </a:p>
        </p:txBody>
      </p:sp>
    </p:spTree>
    <p:extLst>
      <p:ext uri="{BB962C8B-B14F-4D97-AF65-F5344CB8AC3E}">
        <p14:creationId xmlns:p14="http://schemas.microsoft.com/office/powerpoint/2010/main" val="27016578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5800" y="304800"/>
            <a:ext cx="7772400" cy="685800"/>
          </a:xfrm>
        </p:spPr>
        <p:txBody>
          <a:bodyPr/>
          <a:lstStyle/>
          <a:p>
            <a:pPr algn="ctr"/>
            <a:r>
              <a:rPr lang="en-US" sz="3600" dirty="0">
                <a:latin typeface="Calibri" pitchFamily="34" charset="0"/>
              </a:rPr>
              <a:t>Emergency and Evacuation Situations</a:t>
            </a:r>
          </a:p>
        </p:txBody>
      </p:sp>
      <p:sp>
        <p:nvSpPr>
          <p:cNvPr id="15363" name="Rectangle 3"/>
          <p:cNvSpPr>
            <a:spLocks noGrp="1" noChangeArrowheads="1"/>
          </p:cNvSpPr>
          <p:nvPr>
            <p:ph type="body" idx="1"/>
          </p:nvPr>
        </p:nvSpPr>
        <p:spPr>
          <a:xfrm>
            <a:off x="609600" y="990600"/>
            <a:ext cx="8001000" cy="5181600"/>
          </a:xfrm>
        </p:spPr>
        <p:txBody>
          <a:bodyPr/>
          <a:lstStyle/>
          <a:p>
            <a:pPr>
              <a:buFontTx/>
              <a:buAutoNum type="arabicParenR"/>
            </a:pPr>
            <a:r>
              <a:rPr lang="en-US" sz="2400" dirty="0">
                <a:latin typeface="Calibri" pitchFamily="34" charset="0"/>
              </a:rPr>
              <a:t>Medical only emergency (i.e. heart attack)</a:t>
            </a:r>
          </a:p>
          <a:p>
            <a:pPr marL="800100" lvl="1" indent="-342900">
              <a:buFont typeface="Wingdings" pitchFamily="2" charset="2"/>
              <a:buChar char="Ø"/>
            </a:pPr>
            <a:r>
              <a:rPr lang="en-US" sz="2200" dirty="0">
                <a:latin typeface="Calibri" pitchFamily="34" charset="0"/>
              </a:rPr>
              <a:t>Call 911</a:t>
            </a:r>
          </a:p>
          <a:p>
            <a:pPr marL="800100" lvl="1" indent="-342900">
              <a:buFont typeface="Wingdings" pitchFamily="2" charset="2"/>
              <a:buChar char="Ø"/>
            </a:pPr>
            <a:r>
              <a:rPr lang="en-US" sz="2200" dirty="0">
                <a:latin typeface="Calibri" pitchFamily="34" charset="0"/>
              </a:rPr>
              <a:t>Notify the Promerus Contact</a:t>
            </a:r>
          </a:p>
          <a:p>
            <a:pPr>
              <a:buFontTx/>
              <a:buAutoNum type="arabicParenR"/>
            </a:pPr>
            <a:r>
              <a:rPr lang="en-US" sz="2400" dirty="0">
                <a:latin typeface="Calibri" pitchFamily="34" charset="0"/>
              </a:rPr>
              <a:t>All other emergencies (spills, fires, utility breaks, etc.)</a:t>
            </a:r>
          </a:p>
          <a:p>
            <a:pPr marL="800100" lvl="1" indent="-342900">
              <a:buFont typeface="Wingdings" pitchFamily="2" charset="2"/>
              <a:buChar char="Ø"/>
            </a:pPr>
            <a:r>
              <a:rPr lang="en-US" sz="2200" dirty="0">
                <a:latin typeface="Calibri" pitchFamily="34" charset="0"/>
              </a:rPr>
              <a:t>Use pull station in building and evacuate</a:t>
            </a:r>
          </a:p>
          <a:p>
            <a:pPr marL="800100" lvl="1" indent="-342900">
              <a:buFont typeface="Wingdings" pitchFamily="2" charset="2"/>
              <a:buChar char="Ø"/>
            </a:pPr>
            <a:r>
              <a:rPr lang="en-US" sz="2200" dirty="0">
                <a:latin typeface="Calibri" pitchFamily="34" charset="0"/>
              </a:rPr>
              <a:t>Report to designated area to meet emergency response team</a:t>
            </a:r>
          </a:p>
          <a:p>
            <a:pPr marL="1200150" lvl="2" indent="-342900">
              <a:buFont typeface="Wingdings" pitchFamily="2" charset="2"/>
              <a:buChar char="Ø"/>
            </a:pPr>
            <a:r>
              <a:rPr lang="en-US" sz="2200" dirty="0">
                <a:latin typeface="Calibri" pitchFamily="34" charset="0"/>
              </a:rPr>
              <a:t>Sidewalk between the parking lot and Pier St. </a:t>
            </a:r>
          </a:p>
          <a:p>
            <a:pPr marL="457200" lvl="1" indent="0"/>
            <a:endParaRPr lang="en-US" sz="2200" dirty="0">
              <a:solidFill>
                <a:srgbClr val="CC0000"/>
              </a:solidFill>
              <a:latin typeface="Calibri"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85800" y="457200"/>
            <a:ext cx="7772400" cy="762000"/>
          </a:xfrm>
        </p:spPr>
        <p:txBody>
          <a:bodyPr/>
          <a:lstStyle/>
          <a:p>
            <a:pPr algn="ctr"/>
            <a:r>
              <a:rPr lang="en-US" sz="4000" dirty="0">
                <a:latin typeface="Calibri" pitchFamily="34" charset="0"/>
              </a:rPr>
              <a:t>Work Clothing and PPE</a:t>
            </a:r>
          </a:p>
        </p:txBody>
      </p:sp>
      <p:sp>
        <p:nvSpPr>
          <p:cNvPr id="19459" name="Rectangle 3"/>
          <p:cNvSpPr>
            <a:spLocks noGrp="1" noChangeArrowheads="1"/>
          </p:cNvSpPr>
          <p:nvPr>
            <p:ph type="body" idx="1"/>
          </p:nvPr>
        </p:nvSpPr>
        <p:spPr>
          <a:xfrm>
            <a:off x="685800" y="1219200"/>
            <a:ext cx="7848600" cy="4876800"/>
          </a:xfrm>
        </p:spPr>
        <p:txBody>
          <a:bodyPr/>
          <a:lstStyle/>
          <a:p>
            <a:pPr marL="457200" indent="-457200">
              <a:buFont typeface="+mj-lt"/>
              <a:buAutoNum type="arabicParenR"/>
            </a:pPr>
            <a:r>
              <a:rPr lang="en-US" sz="2400" dirty="0">
                <a:latin typeface="Calibri" pitchFamily="34" charset="0"/>
              </a:rPr>
              <a:t>Wear appropriate attire when onsite</a:t>
            </a:r>
          </a:p>
          <a:p>
            <a:pPr marL="800100" lvl="1" indent="-342900">
              <a:buFont typeface="Wingdings" pitchFamily="2" charset="2"/>
              <a:buChar char="Ø"/>
            </a:pPr>
            <a:r>
              <a:rPr lang="en-US" sz="2200" dirty="0">
                <a:latin typeface="Calibri" pitchFamily="34" charset="0"/>
              </a:rPr>
              <a:t>No tank tops, open shirts, open-toed shoes</a:t>
            </a:r>
          </a:p>
          <a:p>
            <a:pPr>
              <a:buFontTx/>
              <a:buAutoNum type="arabicParenR"/>
            </a:pPr>
            <a:r>
              <a:rPr lang="en-US" sz="2400" dirty="0">
                <a:solidFill>
                  <a:srgbClr val="CC0000"/>
                </a:solidFill>
                <a:latin typeface="Calibri" pitchFamily="34" charset="0"/>
              </a:rPr>
              <a:t>No contact lenses permitted in hazardous work areas (such as labs, chemical storage, mechanical room, cleanroom)</a:t>
            </a:r>
          </a:p>
          <a:p>
            <a:pPr>
              <a:buFontTx/>
              <a:buAutoNum type="arabicParenR"/>
            </a:pPr>
            <a:r>
              <a:rPr lang="en-US" sz="2400" dirty="0">
                <a:latin typeface="Calibri" pitchFamily="34" charset="0"/>
              </a:rPr>
              <a:t>Minimum required PPE in hazardous work areas (labs, chemical storage, mechanical room, cleanroom) is:</a:t>
            </a:r>
          </a:p>
          <a:p>
            <a:pPr marL="800100" lvl="1" indent="-342900">
              <a:buFont typeface="Wingdings" pitchFamily="2" charset="2"/>
              <a:buChar char="ü"/>
            </a:pPr>
            <a:r>
              <a:rPr lang="en-US" sz="2200" dirty="0">
                <a:latin typeface="Calibri" pitchFamily="34" charset="0"/>
              </a:rPr>
              <a:t>Long sleeves </a:t>
            </a:r>
          </a:p>
          <a:p>
            <a:pPr marL="800100" lvl="1" indent="-342900">
              <a:buFont typeface="Wingdings" pitchFamily="2" charset="2"/>
              <a:buChar char="ü"/>
            </a:pPr>
            <a:r>
              <a:rPr lang="en-US" sz="2200" dirty="0">
                <a:latin typeface="Calibri" pitchFamily="34" charset="0"/>
              </a:rPr>
              <a:t>Pants (no shorts or skirts)</a:t>
            </a:r>
          </a:p>
          <a:p>
            <a:pPr marL="800100" lvl="1" indent="-342900">
              <a:buFont typeface="Wingdings" pitchFamily="2" charset="2"/>
              <a:buChar char="ü"/>
            </a:pPr>
            <a:r>
              <a:rPr lang="en-US" sz="2200" dirty="0">
                <a:latin typeface="Calibri" pitchFamily="34" charset="0"/>
              </a:rPr>
              <a:t>Safety glasses with side shields (meet ANSI Z87)</a:t>
            </a:r>
          </a:p>
          <a:p>
            <a:pPr marL="800100" lvl="1" indent="-342900">
              <a:buFont typeface="Wingdings" pitchFamily="2" charset="2"/>
              <a:buChar char="ü"/>
            </a:pPr>
            <a:r>
              <a:rPr lang="en-US" sz="2200" dirty="0">
                <a:latin typeface="Calibri" pitchFamily="34" charset="0"/>
              </a:rPr>
              <a:t>Steel/Composite-toe safety shoes</a:t>
            </a:r>
          </a:p>
          <a:p>
            <a:pPr>
              <a:buFontTx/>
              <a:buAutoNum type="arabicParenR"/>
            </a:pPr>
            <a:r>
              <a:rPr lang="en-US" sz="2400" dirty="0">
                <a:latin typeface="Calibri" pitchFamily="34" charset="0"/>
              </a:rPr>
              <a:t>Wear any additional required PPE as defined on the contractor daily work permit or as instructed by the Promerus Contact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85800" y="304800"/>
            <a:ext cx="7772400" cy="838200"/>
          </a:xfrm>
        </p:spPr>
        <p:txBody>
          <a:bodyPr/>
          <a:lstStyle/>
          <a:p>
            <a:pPr algn="ctr"/>
            <a:r>
              <a:rPr lang="en-US" sz="4000" dirty="0">
                <a:latin typeface="Calibri" pitchFamily="34" charset="0"/>
              </a:rPr>
              <a:t>Contractor Daily Work Permit</a:t>
            </a:r>
          </a:p>
        </p:txBody>
      </p:sp>
      <p:sp>
        <p:nvSpPr>
          <p:cNvPr id="20483" name="Rectangle 3"/>
          <p:cNvSpPr>
            <a:spLocks noGrp="1" noChangeArrowheads="1"/>
          </p:cNvSpPr>
          <p:nvPr>
            <p:ph type="body" idx="1"/>
          </p:nvPr>
        </p:nvSpPr>
        <p:spPr>
          <a:xfrm>
            <a:off x="609600" y="1295400"/>
            <a:ext cx="8001000" cy="4038600"/>
          </a:xfrm>
        </p:spPr>
        <p:txBody>
          <a:bodyPr/>
          <a:lstStyle/>
          <a:p>
            <a:pPr marL="344488" indent="-344488">
              <a:buFont typeface="+mj-lt"/>
              <a:buAutoNum type="arabicParenR"/>
            </a:pPr>
            <a:r>
              <a:rPr lang="en-US" sz="2400" dirty="0">
                <a:latin typeface="Calibri" pitchFamily="34" charset="0"/>
              </a:rPr>
              <a:t>Must be completed each day </a:t>
            </a:r>
            <a:r>
              <a:rPr lang="en-US" sz="2400" dirty="0">
                <a:solidFill>
                  <a:srgbClr val="CC0000"/>
                </a:solidFill>
                <a:latin typeface="Calibri" pitchFamily="34" charset="0"/>
              </a:rPr>
              <a:t>before </a:t>
            </a:r>
            <a:r>
              <a:rPr lang="en-US" sz="2400" dirty="0">
                <a:latin typeface="Calibri" pitchFamily="34" charset="0"/>
              </a:rPr>
              <a:t>work begins </a:t>
            </a:r>
          </a:p>
          <a:p>
            <a:pPr>
              <a:buFontTx/>
              <a:buAutoNum type="arabicParenR"/>
            </a:pPr>
            <a:r>
              <a:rPr lang="en-US" sz="2400" dirty="0">
                <a:latin typeface="Calibri" pitchFamily="34" charset="0"/>
              </a:rPr>
              <a:t>Promerus Contact must review work area hazards, PPE and all special permit requirements with all contractors </a:t>
            </a:r>
            <a:r>
              <a:rPr lang="en-US" sz="2400" dirty="0">
                <a:solidFill>
                  <a:srgbClr val="CC0000"/>
                </a:solidFill>
                <a:latin typeface="Calibri" pitchFamily="34" charset="0"/>
              </a:rPr>
              <a:t>each day </a:t>
            </a:r>
            <a:r>
              <a:rPr lang="en-US" sz="2400" dirty="0">
                <a:latin typeface="Calibri" pitchFamily="34" charset="0"/>
              </a:rPr>
              <a:t>before work begins</a:t>
            </a:r>
            <a:endParaRPr lang="en-US" sz="2400" dirty="0">
              <a:solidFill>
                <a:srgbClr val="CC0000"/>
              </a:solidFill>
              <a:latin typeface="Calibri" pitchFamily="34" charset="0"/>
            </a:endParaRPr>
          </a:p>
          <a:p>
            <a:pPr>
              <a:buFontTx/>
              <a:buAutoNum type="arabicParenR"/>
            </a:pPr>
            <a:r>
              <a:rPr lang="en-US" sz="2400" dirty="0">
                <a:latin typeface="Calibri" pitchFamily="34" charset="0"/>
              </a:rPr>
              <a:t>Each contractor must sign the daily work permit</a:t>
            </a:r>
          </a:p>
          <a:p>
            <a:pPr>
              <a:buFontTx/>
              <a:buAutoNum type="arabicParenR"/>
            </a:pPr>
            <a:r>
              <a:rPr lang="en-US" sz="2400" dirty="0">
                <a:latin typeface="Calibri" pitchFamily="34" charset="0"/>
              </a:rPr>
              <a:t>Promerus Contact must sign the daily work permit</a:t>
            </a:r>
          </a:p>
          <a:p>
            <a:pPr>
              <a:buFontTx/>
              <a:buAutoNum type="arabicParenR"/>
            </a:pPr>
            <a:r>
              <a:rPr lang="en-US" sz="2400" dirty="0">
                <a:latin typeface="Calibri" pitchFamily="34" charset="0"/>
              </a:rPr>
              <a:t>Completed and authorized daily work permit is posted in the work area or carried with the contractor</a:t>
            </a:r>
          </a:p>
          <a:p>
            <a:pPr>
              <a:buFontTx/>
              <a:buAutoNum type="arabicParenR"/>
            </a:pPr>
            <a:r>
              <a:rPr lang="en-US" sz="2400" dirty="0">
                <a:latin typeface="Calibri" pitchFamily="34" charset="0"/>
              </a:rPr>
              <a:t>Work cannot start until Contractor Daily Work Permit has been signed and authorized</a:t>
            </a:r>
          </a:p>
          <a:p>
            <a:endParaRPr lang="en-US"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85800" y="457200"/>
            <a:ext cx="7772400" cy="914400"/>
          </a:xfrm>
        </p:spPr>
        <p:txBody>
          <a:bodyPr/>
          <a:lstStyle/>
          <a:p>
            <a:pPr algn="ctr"/>
            <a:r>
              <a:rPr lang="en-US" sz="4000" dirty="0">
                <a:latin typeface="Calibri" pitchFamily="34" charset="0"/>
              </a:rPr>
              <a:t>Promerus Cardinal Rules</a:t>
            </a:r>
          </a:p>
        </p:txBody>
      </p:sp>
      <p:sp>
        <p:nvSpPr>
          <p:cNvPr id="22531" name="Rectangle 3"/>
          <p:cNvSpPr>
            <a:spLocks noGrp="1" noChangeArrowheads="1"/>
          </p:cNvSpPr>
          <p:nvPr>
            <p:ph type="body" idx="1"/>
          </p:nvPr>
        </p:nvSpPr>
        <p:spPr>
          <a:xfrm>
            <a:off x="685800" y="1524000"/>
            <a:ext cx="7772400" cy="4114800"/>
          </a:xfrm>
        </p:spPr>
        <p:txBody>
          <a:bodyPr/>
          <a:lstStyle/>
          <a:p>
            <a:r>
              <a:rPr lang="en-US" sz="2400" dirty="0">
                <a:latin typeface="Calibri" pitchFamily="34" charset="0"/>
              </a:rPr>
              <a:t>     Promerus has </a:t>
            </a:r>
            <a:r>
              <a:rPr lang="en-US" sz="2400" dirty="0">
                <a:solidFill>
                  <a:srgbClr val="CC0000"/>
                </a:solidFill>
                <a:latin typeface="Calibri" pitchFamily="34" charset="0"/>
              </a:rPr>
              <a:t>4 Cardinal Rules </a:t>
            </a:r>
            <a:r>
              <a:rPr lang="en-US" sz="2400" dirty="0">
                <a:latin typeface="Calibri" pitchFamily="34" charset="0"/>
              </a:rPr>
              <a:t>which are critical to your safety while working on site</a:t>
            </a:r>
          </a:p>
          <a:p>
            <a:pPr marL="1143000" lvl="1" indent="-457200">
              <a:buFont typeface="+mj-lt"/>
              <a:buAutoNum type="arabicPeriod"/>
            </a:pPr>
            <a:r>
              <a:rPr lang="en-US" sz="2400" dirty="0">
                <a:latin typeface="Calibri" pitchFamily="34" charset="0"/>
              </a:rPr>
              <a:t>Hot Work</a:t>
            </a:r>
          </a:p>
          <a:p>
            <a:pPr marL="1143000" lvl="1" indent="-457200">
              <a:buFont typeface="+mj-lt"/>
              <a:buAutoNum type="arabicPeriod"/>
            </a:pPr>
            <a:r>
              <a:rPr lang="en-US" sz="2400" dirty="0">
                <a:latin typeface="Calibri" pitchFamily="34" charset="0"/>
              </a:rPr>
              <a:t>Lockout/Tag Out</a:t>
            </a:r>
          </a:p>
          <a:p>
            <a:pPr marL="1143000" lvl="1" indent="-457200">
              <a:buFont typeface="+mj-lt"/>
              <a:buAutoNum type="arabicPeriod"/>
            </a:pPr>
            <a:r>
              <a:rPr lang="en-US" sz="2400" dirty="0">
                <a:latin typeface="Calibri" pitchFamily="34" charset="0"/>
              </a:rPr>
              <a:t>Confined Space Entry</a:t>
            </a:r>
          </a:p>
          <a:p>
            <a:pPr marL="1143000" lvl="1" indent="-457200">
              <a:buFont typeface="+mj-lt"/>
              <a:buAutoNum type="arabicPeriod"/>
            </a:pPr>
            <a:r>
              <a:rPr lang="en-US" sz="2400" dirty="0">
                <a:latin typeface="Calibri" pitchFamily="34" charset="0"/>
              </a:rPr>
              <a:t>Trailer Entry</a:t>
            </a:r>
            <a:r>
              <a:rPr lang="en-US" dirty="0">
                <a:latin typeface="Calibri" pitchFamily="34" charset="0"/>
              </a:rPr>
              <a:t> </a:t>
            </a:r>
          </a:p>
          <a:p>
            <a:endParaRPr lang="en-US" dirty="0">
              <a:solidFill>
                <a:srgbClr val="CC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762000" y="381000"/>
            <a:ext cx="7772400" cy="838200"/>
          </a:xfrm>
        </p:spPr>
        <p:txBody>
          <a:bodyPr/>
          <a:lstStyle/>
          <a:p>
            <a:pPr algn="ctr"/>
            <a:r>
              <a:rPr lang="en-US" sz="4000" dirty="0">
                <a:latin typeface="Calibri" pitchFamily="34" charset="0"/>
              </a:rPr>
              <a:t>Hot Work</a:t>
            </a:r>
          </a:p>
        </p:txBody>
      </p:sp>
      <p:sp>
        <p:nvSpPr>
          <p:cNvPr id="23555" name="Rectangle 3"/>
          <p:cNvSpPr>
            <a:spLocks noGrp="1" noChangeArrowheads="1"/>
          </p:cNvSpPr>
          <p:nvPr>
            <p:ph type="body" idx="1"/>
          </p:nvPr>
        </p:nvSpPr>
        <p:spPr>
          <a:xfrm>
            <a:off x="609600" y="1295400"/>
            <a:ext cx="7924800" cy="3886200"/>
          </a:xfrm>
        </p:spPr>
        <p:txBody>
          <a:bodyPr/>
          <a:lstStyle/>
          <a:p>
            <a:pPr marL="457200" indent="-457200">
              <a:lnSpc>
                <a:spcPct val="90000"/>
              </a:lnSpc>
              <a:buFont typeface="+mj-lt"/>
              <a:buAutoNum type="arabicParenR"/>
            </a:pPr>
            <a:r>
              <a:rPr lang="en-US" sz="2400" dirty="0">
                <a:latin typeface="Calibri" pitchFamily="34" charset="0"/>
              </a:rPr>
              <a:t>Requires a separate permit that is valid for</a:t>
            </a:r>
            <a:r>
              <a:rPr lang="en-US" sz="2400" dirty="0">
                <a:solidFill>
                  <a:srgbClr val="CC0000"/>
                </a:solidFill>
                <a:latin typeface="Calibri" pitchFamily="34" charset="0"/>
              </a:rPr>
              <a:t> 4 hours maximum duration</a:t>
            </a:r>
          </a:p>
          <a:p>
            <a:pPr>
              <a:lnSpc>
                <a:spcPct val="90000"/>
              </a:lnSpc>
              <a:buFontTx/>
              <a:buAutoNum type="arabicParenR"/>
            </a:pPr>
            <a:r>
              <a:rPr lang="en-US" sz="2400" dirty="0">
                <a:latin typeface="Calibri" pitchFamily="34" charset="0"/>
              </a:rPr>
              <a:t>Hot Work includes:</a:t>
            </a:r>
          </a:p>
          <a:p>
            <a:pPr marL="800100" lvl="1" indent="-342900">
              <a:lnSpc>
                <a:spcPct val="90000"/>
              </a:lnSpc>
              <a:buFont typeface="Wingdings" pitchFamily="2" charset="2"/>
              <a:buChar char="Ø"/>
            </a:pPr>
            <a:r>
              <a:rPr lang="en-US" sz="2200" dirty="0">
                <a:latin typeface="Calibri" pitchFamily="34" charset="0"/>
              </a:rPr>
              <a:t>use of equipment capable of being an ignition source in electrically classified areas, chemical storage areas and laboratories </a:t>
            </a:r>
          </a:p>
          <a:p>
            <a:pPr marL="800100" lvl="1" indent="-342900">
              <a:lnSpc>
                <a:spcPct val="90000"/>
              </a:lnSpc>
              <a:buFont typeface="Wingdings" pitchFamily="2" charset="2"/>
              <a:buChar char="Ø"/>
            </a:pPr>
            <a:r>
              <a:rPr lang="en-US" sz="2200" dirty="0">
                <a:latin typeface="Calibri" pitchFamily="34" charset="0"/>
              </a:rPr>
              <a:t>work with open flames or torches </a:t>
            </a:r>
            <a:r>
              <a:rPr lang="en-US" sz="2200" dirty="0">
                <a:solidFill>
                  <a:srgbClr val="CC0000"/>
                </a:solidFill>
                <a:latin typeface="Calibri" pitchFamily="34" charset="0"/>
              </a:rPr>
              <a:t>anywhere</a:t>
            </a:r>
            <a:r>
              <a:rPr lang="en-US" sz="2200" dirty="0">
                <a:latin typeface="Calibri" pitchFamily="34" charset="0"/>
              </a:rPr>
              <a:t> on site</a:t>
            </a:r>
          </a:p>
          <a:p>
            <a:pPr>
              <a:lnSpc>
                <a:spcPct val="90000"/>
              </a:lnSpc>
              <a:buFontTx/>
              <a:buAutoNum type="arabicParenR"/>
            </a:pPr>
            <a:r>
              <a:rPr lang="en-US" sz="2400" dirty="0">
                <a:latin typeface="Calibri" pitchFamily="34" charset="0"/>
              </a:rPr>
              <a:t>Notify Promerus Contact of Hot Work in advance to obtain proper permitting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381000"/>
            <a:ext cx="7772400" cy="838200"/>
          </a:xfrm>
        </p:spPr>
        <p:txBody>
          <a:bodyPr/>
          <a:lstStyle/>
          <a:p>
            <a:pPr algn="ctr"/>
            <a:r>
              <a:rPr lang="en-US" sz="4000" dirty="0">
                <a:latin typeface="Calibri" pitchFamily="34" charset="0"/>
              </a:rPr>
              <a:t>Lockout/Tag Out</a:t>
            </a:r>
          </a:p>
        </p:txBody>
      </p:sp>
      <p:sp>
        <p:nvSpPr>
          <p:cNvPr id="24579" name="Rectangle 3"/>
          <p:cNvSpPr>
            <a:spLocks noGrp="1" noChangeArrowheads="1"/>
          </p:cNvSpPr>
          <p:nvPr>
            <p:ph type="body" idx="1"/>
          </p:nvPr>
        </p:nvSpPr>
        <p:spPr>
          <a:xfrm>
            <a:off x="685800" y="1371600"/>
            <a:ext cx="7848600" cy="4267200"/>
          </a:xfrm>
        </p:spPr>
        <p:txBody>
          <a:bodyPr/>
          <a:lstStyle/>
          <a:p>
            <a:pPr marL="344488" indent="-344488">
              <a:buFont typeface="+mj-lt"/>
              <a:buAutoNum type="arabicParenR"/>
            </a:pPr>
            <a:r>
              <a:rPr lang="en-US" sz="2400" dirty="0">
                <a:latin typeface="Calibri" pitchFamily="34" charset="0"/>
              </a:rPr>
              <a:t>Mandatory rule is group lock out</a:t>
            </a:r>
          </a:p>
          <a:p>
            <a:pPr marL="344488" indent="-344488">
              <a:buFont typeface="+mj-lt"/>
              <a:buAutoNum type="arabicParenR"/>
            </a:pPr>
            <a:r>
              <a:rPr lang="en-US" sz="2400" dirty="0">
                <a:latin typeface="Calibri" pitchFamily="34" charset="0"/>
              </a:rPr>
              <a:t>Promerus authorized employee must perform the LOTO and/or line break</a:t>
            </a:r>
          </a:p>
          <a:p>
            <a:pPr>
              <a:buFontTx/>
              <a:buAutoNum type="arabicParenR"/>
            </a:pPr>
            <a:r>
              <a:rPr lang="en-US" sz="2400" dirty="0">
                <a:latin typeface="Calibri" pitchFamily="34" charset="0"/>
              </a:rPr>
              <a:t>Lockout permit for equipment lockout must be completed</a:t>
            </a:r>
          </a:p>
          <a:p>
            <a:pPr>
              <a:buFontTx/>
              <a:buAutoNum type="arabicParenR"/>
            </a:pPr>
            <a:r>
              <a:rPr lang="en-US" sz="2400" dirty="0">
                <a:latin typeface="Calibri" pitchFamily="34" charset="0"/>
              </a:rPr>
              <a:t>Each worker installs their individual </a:t>
            </a:r>
            <a:r>
              <a:rPr lang="en-US" sz="2400" dirty="0">
                <a:solidFill>
                  <a:srgbClr val="C00000"/>
                </a:solidFill>
                <a:latin typeface="Calibri" pitchFamily="34" charset="0"/>
              </a:rPr>
              <a:t>lock and tag </a:t>
            </a:r>
            <a:r>
              <a:rPr lang="en-US" sz="2400" dirty="0">
                <a:latin typeface="Calibri" pitchFamily="34" charset="0"/>
              </a:rPr>
              <a:t>on each locking device employed</a:t>
            </a:r>
          </a:p>
          <a:p>
            <a:pPr>
              <a:buFontTx/>
              <a:buAutoNum type="arabicParenR"/>
            </a:pPr>
            <a:r>
              <a:rPr lang="en-US" sz="2400" dirty="0">
                <a:latin typeface="Calibri" pitchFamily="34" charset="0"/>
              </a:rPr>
              <a:t>Each worker </a:t>
            </a:r>
            <a:r>
              <a:rPr lang="en-US" sz="2400" dirty="0">
                <a:solidFill>
                  <a:srgbClr val="CC0000"/>
                </a:solidFill>
                <a:latin typeface="Calibri" pitchFamily="34" charset="0"/>
              </a:rPr>
              <a:t>tests and verifies </a:t>
            </a:r>
            <a:r>
              <a:rPr lang="en-US" sz="2400" dirty="0">
                <a:latin typeface="Calibri" pitchFamily="34" charset="0"/>
              </a:rPr>
              <a:t>that the equipment is de-energized and safe to work on</a:t>
            </a:r>
          </a:p>
          <a:p>
            <a:pPr>
              <a:buFontTx/>
              <a:buAutoNum type="arabicParenR"/>
            </a:pPr>
            <a:r>
              <a:rPr lang="en-US" sz="2400" dirty="0">
                <a:latin typeface="Calibri" pitchFamily="34" charset="0"/>
              </a:rPr>
              <a:t>Each worker must keep their own lockout keys in their possession</a:t>
            </a:r>
            <a:r>
              <a:rPr lang="en-US" sz="2400" dirty="0">
                <a:solidFill>
                  <a:srgbClr val="CC0000"/>
                </a:solidFill>
                <a:latin typeface="Calibri" pitchFamily="34" charset="0"/>
              </a:rPr>
              <a:t> at all times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685800" y="457200"/>
            <a:ext cx="7772400" cy="762000"/>
          </a:xfrm>
        </p:spPr>
        <p:txBody>
          <a:bodyPr/>
          <a:lstStyle/>
          <a:p>
            <a:pPr algn="ctr"/>
            <a:r>
              <a:rPr lang="en-US" sz="4000" dirty="0">
                <a:latin typeface="Calibri" pitchFamily="34" charset="0"/>
              </a:rPr>
              <a:t>Confined Space</a:t>
            </a:r>
          </a:p>
        </p:txBody>
      </p:sp>
      <p:sp>
        <p:nvSpPr>
          <p:cNvPr id="26627" name="Rectangle 3"/>
          <p:cNvSpPr>
            <a:spLocks noGrp="1" noChangeArrowheads="1"/>
          </p:cNvSpPr>
          <p:nvPr>
            <p:ph type="body" idx="1"/>
          </p:nvPr>
        </p:nvSpPr>
        <p:spPr>
          <a:xfrm>
            <a:off x="533400" y="1447800"/>
            <a:ext cx="8077200" cy="4114800"/>
          </a:xfrm>
        </p:spPr>
        <p:txBody>
          <a:bodyPr/>
          <a:lstStyle/>
          <a:p>
            <a:pPr marL="344488" indent="-344488">
              <a:buFont typeface="+mj-lt"/>
              <a:buAutoNum type="arabicParenR"/>
            </a:pPr>
            <a:r>
              <a:rPr lang="en-US" sz="2400" dirty="0">
                <a:latin typeface="Calibri" pitchFamily="34" charset="0"/>
              </a:rPr>
              <a:t>Confined Spaces </a:t>
            </a:r>
          </a:p>
          <a:p>
            <a:pPr marL="800100" lvl="1" indent="-342900">
              <a:buFont typeface="Wingdings" pitchFamily="2" charset="2"/>
              <a:buChar char="Ø"/>
            </a:pPr>
            <a:r>
              <a:rPr lang="en-US" sz="2200" dirty="0">
                <a:latin typeface="Calibri" pitchFamily="34" charset="0"/>
              </a:rPr>
              <a:t>areas with limited means for entry/exit </a:t>
            </a:r>
          </a:p>
          <a:p>
            <a:pPr marL="800100" lvl="1" indent="-342900">
              <a:buFont typeface="Wingdings" pitchFamily="2" charset="2"/>
              <a:buChar char="Ø"/>
            </a:pPr>
            <a:r>
              <a:rPr lang="en-US" sz="2200" dirty="0">
                <a:latin typeface="Calibri" pitchFamily="34" charset="0"/>
              </a:rPr>
              <a:t>are not intended for human occupancy </a:t>
            </a:r>
          </a:p>
          <a:p>
            <a:pPr>
              <a:buFontTx/>
              <a:buAutoNum type="arabicParenR"/>
            </a:pPr>
            <a:r>
              <a:rPr lang="en-US" sz="2400" dirty="0">
                <a:latin typeface="Calibri" pitchFamily="34" charset="0"/>
              </a:rPr>
              <a:t>Entry into a confined space requires </a:t>
            </a:r>
            <a:r>
              <a:rPr lang="en-US" sz="2400" dirty="0">
                <a:solidFill>
                  <a:srgbClr val="CC0000"/>
                </a:solidFill>
                <a:latin typeface="Calibri" pitchFamily="34" charset="0"/>
              </a:rPr>
              <a:t>special training </a:t>
            </a:r>
            <a:r>
              <a:rPr lang="en-US" sz="2400" dirty="0">
                <a:latin typeface="Calibri" pitchFamily="34" charset="0"/>
              </a:rPr>
              <a:t>and a</a:t>
            </a:r>
            <a:r>
              <a:rPr lang="en-US" sz="2400" dirty="0">
                <a:solidFill>
                  <a:srgbClr val="CC0000"/>
                </a:solidFill>
                <a:latin typeface="Calibri" pitchFamily="34" charset="0"/>
              </a:rPr>
              <a:t> </a:t>
            </a:r>
            <a:r>
              <a:rPr lang="en-US" sz="2400" dirty="0">
                <a:latin typeface="Calibri" pitchFamily="34" charset="0"/>
              </a:rPr>
              <a:t>separate</a:t>
            </a:r>
            <a:r>
              <a:rPr lang="en-US" sz="2400" dirty="0">
                <a:solidFill>
                  <a:srgbClr val="CC0000"/>
                </a:solidFill>
                <a:latin typeface="Calibri" pitchFamily="34" charset="0"/>
              </a:rPr>
              <a:t> confined space entry permit</a:t>
            </a:r>
          </a:p>
          <a:p>
            <a:pPr>
              <a:buFontTx/>
              <a:buAutoNum type="arabicParenR"/>
            </a:pPr>
            <a:r>
              <a:rPr lang="en-US" sz="2400" dirty="0">
                <a:latin typeface="Calibri" pitchFamily="34" charset="0"/>
              </a:rPr>
              <a:t>A contractor entering a permit required space must have their written plan approved by the Safety Manager and it must meet all requirements of the OSHA standard.</a:t>
            </a:r>
          </a:p>
          <a:p>
            <a:pPr>
              <a:buFontTx/>
              <a:buAutoNum type="arabicParenR"/>
            </a:pPr>
            <a:endParaRPr lang="en-US" sz="2400" dirty="0">
              <a:latin typeface="Calibri" pitchFamily="34" charset="0"/>
            </a:endParaRPr>
          </a:p>
          <a:p>
            <a:pPr>
              <a:buFontTx/>
              <a:buAutoNum type="arabicParenR"/>
            </a:pPr>
            <a:endParaRPr lang="en-US" sz="2400" dirty="0">
              <a:solidFill>
                <a:srgbClr val="CC0000"/>
              </a:solidFill>
              <a:latin typeface="Calibri"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85800" y="457200"/>
            <a:ext cx="7772400" cy="914400"/>
          </a:xfrm>
        </p:spPr>
        <p:txBody>
          <a:bodyPr/>
          <a:lstStyle/>
          <a:p>
            <a:pPr algn="ctr"/>
            <a:r>
              <a:rPr lang="en-US" sz="4000" dirty="0">
                <a:latin typeface="Calibri" pitchFamily="34" charset="0"/>
              </a:rPr>
              <a:t>Trailer Entry</a:t>
            </a:r>
          </a:p>
        </p:txBody>
      </p:sp>
      <p:sp>
        <p:nvSpPr>
          <p:cNvPr id="25603" name="Rectangle 3"/>
          <p:cNvSpPr>
            <a:spLocks noGrp="1" noChangeArrowheads="1"/>
          </p:cNvSpPr>
          <p:nvPr>
            <p:ph type="body" idx="1"/>
          </p:nvPr>
        </p:nvSpPr>
        <p:spPr>
          <a:xfrm>
            <a:off x="685800" y="1524000"/>
            <a:ext cx="7924800" cy="4114800"/>
          </a:xfrm>
        </p:spPr>
        <p:txBody>
          <a:bodyPr/>
          <a:lstStyle/>
          <a:p>
            <a:pPr marL="344488" indent="-344488">
              <a:buFont typeface="Arial" panose="020B0604020202020204" pitchFamily="34" charset="0"/>
              <a:buChar char="•"/>
            </a:pPr>
            <a:r>
              <a:rPr lang="en-US" sz="2400" dirty="0">
                <a:latin typeface="Calibri" pitchFamily="34" charset="0"/>
              </a:rPr>
              <a:t>No contractor is permitted to enter a trailer with a forklift.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381000"/>
            <a:ext cx="7772400" cy="914400"/>
          </a:xfrm>
        </p:spPr>
        <p:txBody>
          <a:bodyPr/>
          <a:lstStyle/>
          <a:p>
            <a:pPr algn="ctr"/>
            <a:r>
              <a:rPr lang="en-US" sz="4000" dirty="0">
                <a:latin typeface="Calibri" pitchFamily="34" charset="0"/>
              </a:rPr>
              <a:t>Special Permission</a:t>
            </a:r>
          </a:p>
        </p:txBody>
      </p:sp>
      <p:sp>
        <p:nvSpPr>
          <p:cNvPr id="21507" name="Rectangle 3"/>
          <p:cNvSpPr>
            <a:spLocks noGrp="1" noChangeArrowheads="1"/>
          </p:cNvSpPr>
          <p:nvPr>
            <p:ph type="body" idx="1"/>
          </p:nvPr>
        </p:nvSpPr>
        <p:spPr>
          <a:xfrm>
            <a:off x="609600" y="1219200"/>
            <a:ext cx="8001000" cy="4648200"/>
          </a:xfrm>
        </p:spPr>
        <p:txBody>
          <a:bodyPr/>
          <a:lstStyle/>
          <a:p>
            <a:pPr marL="0" indent="0"/>
            <a:r>
              <a:rPr lang="en-US" sz="2400" dirty="0">
                <a:latin typeface="Calibri" pitchFamily="34" charset="0"/>
              </a:rPr>
              <a:t>Special permission must be obtained from the Promerus Contact prior to:</a:t>
            </a:r>
          </a:p>
          <a:p>
            <a:pPr marL="800100" lvl="1" indent="-342900">
              <a:buFont typeface="Wingdings" pitchFamily="2" charset="2"/>
              <a:buChar char="Ø"/>
            </a:pPr>
            <a:r>
              <a:rPr lang="en-US" sz="2200" dirty="0">
                <a:latin typeface="Calibri" pitchFamily="34" charset="0"/>
              </a:rPr>
              <a:t>making facility service tie-ins (utilities, electrical, HVAC)</a:t>
            </a:r>
          </a:p>
          <a:p>
            <a:pPr marL="800100" lvl="1" indent="-342900">
              <a:buFont typeface="Wingdings" pitchFamily="2" charset="2"/>
              <a:buChar char="Ø"/>
            </a:pPr>
            <a:r>
              <a:rPr lang="en-US" sz="2200" dirty="0">
                <a:latin typeface="Calibri" pitchFamily="34" charset="0"/>
              </a:rPr>
              <a:t>working on the building alarm and fire protections system</a:t>
            </a:r>
          </a:p>
          <a:p>
            <a:pPr marL="800100" lvl="1" indent="-342900">
              <a:buFont typeface="Wingdings" pitchFamily="2" charset="2"/>
              <a:buChar char="Ø"/>
            </a:pPr>
            <a:r>
              <a:rPr lang="en-US" sz="2200" dirty="0">
                <a:latin typeface="Calibri" pitchFamily="34" charset="0"/>
              </a:rPr>
              <a:t>performing equipment removal from the site</a:t>
            </a:r>
          </a:p>
          <a:p>
            <a:pPr marL="800100" lvl="1" indent="-342900">
              <a:buFont typeface="Wingdings" pitchFamily="2" charset="2"/>
              <a:buChar char="Ø"/>
            </a:pPr>
            <a:r>
              <a:rPr lang="en-US" sz="2200" dirty="0">
                <a:latin typeface="Calibri" pitchFamily="34" charset="0"/>
              </a:rPr>
              <a:t>entering into restricted areas (roof, chemical storage areas, mechanical room, electrical room, IT room, mezzanine above the cleanroom)</a:t>
            </a:r>
          </a:p>
          <a:p>
            <a:pPr marL="800100" lvl="1" indent="-342900">
              <a:buFont typeface="Wingdings" pitchFamily="2" charset="2"/>
              <a:buChar char="Ø"/>
            </a:pPr>
            <a:r>
              <a:rPr lang="en-US" sz="2200" dirty="0">
                <a:solidFill>
                  <a:srgbClr val="CC0000"/>
                </a:solidFill>
                <a:latin typeface="Calibri" pitchFamily="34" charset="0"/>
              </a:rPr>
              <a:t>performing any excavation work on site grounds</a:t>
            </a:r>
          </a:p>
          <a:p>
            <a:pPr marL="800100" lvl="1" indent="-342900">
              <a:buFont typeface="Wingdings" pitchFamily="2" charset="2"/>
              <a:buChar char="Ø"/>
            </a:pPr>
            <a:r>
              <a:rPr lang="en-US" sz="2200" dirty="0">
                <a:solidFill>
                  <a:srgbClr val="CC0000"/>
                </a:solidFill>
                <a:latin typeface="Calibri" pitchFamily="34" charset="0"/>
              </a:rPr>
              <a:t>working outside normal business hours (6:00 a.m. to 6:00 p.m., Monday thru Friday)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66CD3-6159-461C-8773-98B61FA8E10D}"/>
              </a:ext>
            </a:extLst>
          </p:cNvPr>
          <p:cNvSpPr>
            <a:spLocks noGrp="1"/>
          </p:cNvSpPr>
          <p:nvPr>
            <p:ph type="title"/>
          </p:nvPr>
        </p:nvSpPr>
        <p:spPr/>
        <p:txBody>
          <a:bodyPr/>
          <a:lstStyle/>
          <a:p>
            <a:pPr algn="ctr"/>
            <a:r>
              <a:rPr lang="en-US" dirty="0"/>
              <a:t>Use of </a:t>
            </a:r>
            <a:r>
              <a:rPr lang="en-US" dirty="0" err="1"/>
              <a:t>Promerus</a:t>
            </a:r>
            <a:r>
              <a:rPr lang="en-US" dirty="0"/>
              <a:t>’ Vertical Mast Lift</a:t>
            </a:r>
          </a:p>
        </p:txBody>
      </p:sp>
      <p:sp>
        <p:nvSpPr>
          <p:cNvPr id="3" name="Content Placeholder 2">
            <a:extLst>
              <a:ext uri="{FF2B5EF4-FFF2-40B4-BE49-F238E27FC236}">
                <a16:creationId xmlns:a16="http://schemas.microsoft.com/office/drawing/2014/main" id="{99ADC88C-C150-42C4-BCFC-405D1F2B907E}"/>
              </a:ext>
            </a:extLst>
          </p:cNvPr>
          <p:cNvSpPr>
            <a:spLocks noGrp="1"/>
          </p:cNvSpPr>
          <p:nvPr>
            <p:ph idx="1"/>
          </p:nvPr>
        </p:nvSpPr>
        <p:spPr/>
        <p:txBody>
          <a:bodyPr/>
          <a:lstStyle/>
          <a:p>
            <a:pPr marL="400050" marR="182880" algn="just">
              <a:spcBef>
                <a:spcPts val="0"/>
              </a:spcBef>
              <a:spcAft>
                <a:spcPts val="0"/>
              </a:spcAft>
              <a:buSzPts val="1200"/>
              <a:buFont typeface="Wingdings" panose="05000000000000000000" pitchFamily="2" charset="2"/>
              <a:buChar char="Ø"/>
              <a:tabLst>
                <a:tab pos="914400" algn="l"/>
              </a:tabLst>
            </a:pPr>
            <a:r>
              <a:rPr lang="en-US" sz="2400" dirty="0">
                <a:latin typeface="Calibri" pitchFamily="34" charset="0"/>
                <a:ea typeface="+mn-ea"/>
                <a:cs typeface="+mn-cs"/>
              </a:rPr>
              <a:t>A contractor who has been </a:t>
            </a:r>
            <a:r>
              <a:rPr lang="en-US" sz="2400" dirty="0">
                <a:solidFill>
                  <a:srgbClr val="FF0000"/>
                </a:solidFill>
                <a:latin typeface="Calibri" pitchFamily="34" charset="0"/>
                <a:ea typeface="+mn-ea"/>
                <a:cs typeface="+mn-cs"/>
              </a:rPr>
              <a:t>trained</a:t>
            </a:r>
            <a:r>
              <a:rPr lang="en-US" sz="2400" dirty="0">
                <a:latin typeface="Calibri" pitchFamily="34" charset="0"/>
                <a:ea typeface="+mn-ea"/>
                <a:cs typeface="+mn-cs"/>
              </a:rPr>
              <a:t> to operate a vertical mast lift </a:t>
            </a:r>
            <a:r>
              <a:rPr lang="en-US" sz="2400" dirty="0">
                <a:solidFill>
                  <a:srgbClr val="FF0000"/>
                </a:solidFill>
                <a:latin typeface="Calibri" pitchFamily="34" charset="0"/>
                <a:ea typeface="+mn-ea"/>
                <a:cs typeface="+mn-cs"/>
              </a:rPr>
              <a:t>within the last 3 years </a:t>
            </a:r>
            <a:r>
              <a:rPr lang="en-US" sz="2400" dirty="0">
                <a:latin typeface="Calibri" pitchFamily="34" charset="0"/>
                <a:ea typeface="+mn-ea"/>
                <a:cs typeface="+mn-cs"/>
              </a:rPr>
              <a:t>may operate the </a:t>
            </a:r>
            <a:r>
              <a:rPr lang="en-US" sz="2400" dirty="0" err="1">
                <a:latin typeface="Calibri" pitchFamily="34" charset="0"/>
                <a:ea typeface="+mn-ea"/>
                <a:cs typeface="+mn-cs"/>
              </a:rPr>
              <a:t>Promerus</a:t>
            </a:r>
            <a:r>
              <a:rPr lang="en-US" sz="2400" dirty="0">
                <a:latin typeface="Calibri" pitchFamily="34" charset="0"/>
                <a:ea typeface="+mn-ea"/>
                <a:cs typeface="+mn-cs"/>
              </a:rPr>
              <a:t> lift.  </a:t>
            </a:r>
          </a:p>
          <a:p>
            <a:pPr marL="800100" marR="182880" lvl="1" algn="just">
              <a:spcBef>
                <a:spcPts val="0"/>
              </a:spcBef>
              <a:spcAft>
                <a:spcPts val="0"/>
              </a:spcAft>
              <a:buSzPts val="1200"/>
              <a:buFont typeface="Wingdings" panose="05000000000000000000" pitchFamily="2" charset="2"/>
              <a:buChar char="Ø"/>
              <a:tabLst>
                <a:tab pos="914400" algn="l"/>
              </a:tabLst>
            </a:pPr>
            <a:r>
              <a:rPr lang="en-US" sz="2400" dirty="0">
                <a:latin typeface="Calibri" pitchFamily="34" charset="0"/>
                <a:ea typeface="+mn-ea"/>
                <a:cs typeface="+mn-cs"/>
              </a:rPr>
              <a:t>Training documentation must be provided.</a:t>
            </a:r>
          </a:p>
          <a:p>
            <a:pPr marL="400050" marR="182880" algn="just">
              <a:spcBef>
                <a:spcPts val="0"/>
              </a:spcBef>
              <a:spcAft>
                <a:spcPts val="0"/>
              </a:spcAft>
              <a:buSzPts val="1200"/>
              <a:buFont typeface="Wingdings" panose="05000000000000000000" pitchFamily="2" charset="2"/>
              <a:buChar char="Ø"/>
              <a:tabLst>
                <a:tab pos="914400" algn="l"/>
              </a:tabLst>
            </a:pPr>
            <a:r>
              <a:rPr lang="en-US" sz="2400" dirty="0">
                <a:latin typeface="Calibri" pitchFamily="34" charset="0"/>
                <a:ea typeface="+mn-ea"/>
                <a:cs typeface="+mn-cs"/>
              </a:rPr>
              <a:t>EHS-18 (Vertical Mast Lift Operation) must be followed including the completion of the </a:t>
            </a:r>
            <a:r>
              <a:rPr lang="en-US" sz="2400" dirty="0">
                <a:solidFill>
                  <a:srgbClr val="FF0000"/>
                </a:solidFill>
                <a:latin typeface="Calibri" pitchFamily="34" charset="0"/>
                <a:ea typeface="+mn-ea"/>
                <a:cs typeface="+mn-cs"/>
              </a:rPr>
              <a:t>Daily Pre-Use Checklist</a:t>
            </a:r>
            <a:r>
              <a:rPr lang="en-US" sz="2400" dirty="0">
                <a:latin typeface="Calibri" pitchFamily="34" charset="0"/>
                <a:ea typeface="+mn-ea"/>
                <a:cs typeface="+mn-cs"/>
              </a:rPr>
              <a:t>. </a:t>
            </a:r>
          </a:p>
          <a:p>
            <a:pPr>
              <a:buFont typeface="+mj-lt"/>
              <a:buAutoNum type="arabicPeriod"/>
            </a:pPr>
            <a:endParaRPr lang="en-US" dirty="0"/>
          </a:p>
        </p:txBody>
      </p:sp>
    </p:spTree>
    <p:extLst>
      <p:ext uri="{BB962C8B-B14F-4D97-AF65-F5344CB8AC3E}">
        <p14:creationId xmlns:p14="http://schemas.microsoft.com/office/powerpoint/2010/main" val="14449072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338FB-5D4C-45D4-AACC-D99747C9A6C5}"/>
              </a:ext>
            </a:extLst>
          </p:cNvPr>
          <p:cNvSpPr>
            <a:spLocks noGrp="1"/>
          </p:cNvSpPr>
          <p:nvPr>
            <p:ph type="title"/>
          </p:nvPr>
        </p:nvSpPr>
        <p:spPr/>
        <p:txBody>
          <a:bodyPr/>
          <a:lstStyle/>
          <a:p>
            <a:r>
              <a:rPr lang="en-US" dirty="0"/>
              <a:t>Roof Work</a:t>
            </a:r>
          </a:p>
        </p:txBody>
      </p:sp>
      <p:graphicFrame>
        <p:nvGraphicFramePr>
          <p:cNvPr id="4" name="Table 4">
            <a:extLst>
              <a:ext uri="{FF2B5EF4-FFF2-40B4-BE49-F238E27FC236}">
                <a16:creationId xmlns:a16="http://schemas.microsoft.com/office/drawing/2014/main" id="{64FFC2B4-C1E7-4E39-9A00-7C0231DD2470}"/>
              </a:ext>
            </a:extLst>
          </p:cNvPr>
          <p:cNvGraphicFramePr>
            <a:graphicFrameLocks noGrp="1"/>
          </p:cNvGraphicFramePr>
          <p:nvPr>
            <p:extLst>
              <p:ext uri="{D42A27DB-BD31-4B8C-83A1-F6EECF244321}">
                <p14:modId xmlns:p14="http://schemas.microsoft.com/office/powerpoint/2010/main" val="1685443762"/>
              </p:ext>
            </p:extLst>
          </p:nvPr>
        </p:nvGraphicFramePr>
        <p:xfrm>
          <a:off x="715992" y="1787247"/>
          <a:ext cx="7772400" cy="3531506"/>
        </p:xfrm>
        <a:graphic>
          <a:graphicData uri="http://schemas.openxmlformats.org/drawingml/2006/table">
            <a:tbl>
              <a:tblPr firstRow="1" bandRow="1">
                <a:tableStyleId>{93296810-A885-4BE3-A3E7-6D5BEEA58F35}</a:tableStyleId>
              </a:tblPr>
              <a:tblGrid>
                <a:gridCol w="1371600">
                  <a:extLst>
                    <a:ext uri="{9D8B030D-6E8A-4147-A177-3AD203B41FA5}">
                      <a16:colId xmlns:a16="http://schemas.microsoft.com/office/drawing/2014/main" val="1695066573"/>
                    </a:ext>
                  </a:extLst>
                </a:gridCol>
                <a:gridCol w="1737360">
                  <a:extLst>
                    <a:ext uri="{9D8B030D-6E8A-4147-A177-3AD203B41FA5}">
                      <a16:colId xmlns:a16="http://schemas.microsoft.com/office/drawing/2014/main" val="2283134912"/>
                    </a:ext>
                  </a:extLst>
                </a:gridCol>
                <a:gridCol w="1554480">
                  <a:extLst>
                    <a:ext uri="{9D8B030D-6E8A-4147-A177-3AD203B41FA5}">
                      <a16:colId xmlns:a16="http://schemas.microsoft.com/office/drawing/2014/main" val="2012845754"/>
                    </a:ext>
                  </a:extLst>
                </a:gridCol>
                <a:gridCol w="1554480">
                  <a:extLst>
                    <a:ext uri="{9D8B030D-6E8A-4147-A177-3AD203B41FA5}">
                      <a16:colId xmlns:a16="http://schemas.microsoft.com/office/drawing/2014/main" val="1296428748"/>
                    </a:ext>
                  </a:extLst>
                </a:gridCol>
                <a:gridCol w="1554480">
                  <a:extLst>
                    <a:ext uri="{9D8B030D-6E8A-4147-A177-3AD203B41FA5}">
                      <a16:colId xmlns:a16="http://schemas.microsoft.com/office/drawing/2014/main" val="1358581099"/>
                    </a:ext>
                  </a:extLst>
                </a:gridCol>
              </a:tblGrid>
              <a:tr h="1414217">
                <a:tc>
                  <a:txBody>
                    <a:bodyPr/>
                    <a:lstStyle/>
                    <a:p>
                      <a:r>
                        <a:rPr lang="en-US" sz="1600" dirty="0">
                          <a:latin typeface="Calibri" panose="020F0502020204030204" pitchFamily="34" charset="0"/>
                          <a:cs typeface="Calibri" panose="020F0502020204030204" pitchFamily="34" charset="0"/>
                        </a:rPr>
                        <a:t>Distance from edge</a:t>
                      </a:r>
                    </a:p>
                  </a:txBody>
                  <a:tcPr/>
                </a:tc>
                <a:tc>
                  <a:txBody>
                    <a:bodyPr/>
                    <a:lstStyle/>
                    <a:p>
                      <a:r>
                        <a:rPr lang="en-US" sz="1600" dirty="0">
                          <a:latin typeface="Calibri" panose="020F0502020204030204" pitchFamily="34" charset="0"/>
                          <a:cs typeface="Calibri" panose="020F0502020204030204" pitchFamily="34" charset="0"/>
                        </a:rPr>
                        <a:t>Infrequent (≤4 times/year) and temporary (&lt;2 hours duration)?</a:t>
                      </a:r>
                    </a:p>
                  </a:txBody>
                  <a:tcPr/>
                </a:tc>
                <a:tc>
                  <a:txBody>
                    <a:bodyPr/>
                    <a:lstStyle/>
                    <a:p>
                      <a:r>
                        <a:rPr lang="en-US" sz="1600" dirty="0">
                          <a:latin typeface="Calibri" panose="020F0502020204030204" pitchFamily="34" charset="0"/>
                          <a:cs typeface="Calibri" panose="020F0502020204030204" pitchFamily="34" charset="0"/>
                        </a:rPr>
                        <a:t>Guardrail system, safety net system, travel restraint system, or personal fall arrest system </a:t>
                      </a:r>
                    </a:p>
                  </a:txBody>
                  <a:tcPr/>
                </a:tc>
                <a:tc>
                  <a:txBody>
                    <a:bodyPr/>
                    <a:lstStyle/>
                    <a:p>
                      <a:r>
                        <a:rPr lang="en-US" sz="1600" dirty="0">
                          <a:latin typeface="Calibri" panose="020F0502020204030204" pitchFamily="34" charset="0"/>
                          <a:cs typeface="Calibri" panose="020F0502020204030204" pitchFamily="34" charset="0"/>
                        </a:rPr>
                        <a:t>OR a designated area with warning line</a:t>
                      </a:r>
                    </a:p>
                  </a:txBody>
                  <a:tcPr/>
                </a:tc>
                <a:tc>
                  <a:txBody>
                    <a:bodyPr/>
                    <a:lstStyle/>
                    <a:p>
                      <a:r>
                        <a:rPr lang="en-US" sz="1600" dirty="0">
                          <a:latin typeface="Calibri" panose="020F0502020204030204" pitchFamily="34" charset="0"/>
                          <a:cs typeface="Calibri" panose="020F0502020204030204" pitchFamily="34" charset="0"/>
                        </a:rPr>
                        <a:t>OR no fall protection, but enforced rule to stay &gt;15 ft from edge</a:t>
                      </a:r>
                    </a:p>
                  </a:txBody>
                  <a:tcPr/>
                </a:tc>
                <a:extLst>
                  <a:ext uri="{0D108BD9-81ED-4DB2-BD59-A6C34878D82A}">
                    <a16:rowId xmlns:a16="http://schemas.microsoft.com/office/drawing/2014/main" val="451590514"/>
                  </a:ext>
                </a:extLst>
              </a:tr>
              <a:tr h="263668">
                <a:tc>
                  <a:txBody>
                    <a:bodyPr/>
                    <a:lstStyle/>
                    <a:p>
                      <a:r>
                        <a:rPr lang="en-US" sz="1600" kern="1200" dirty="0">
                          <a:solidFill>
                            <a:srgbClr val="0A4791"/>
                          </a:solidFill>
                          <a:latin typeface="Calibri" pitchFamily="34" charset="0"/>
                          <a:ea typeface="+mn-ea"/>
                          <a:cs typeface="+mn-cs"/>
                        </a:rPr>
                        <a:t>&lt;6 ft</a:t>
                      </a:r>
                    </a:p>
                  </a:txBody>
                  <a:tcPr/>
                </a:tc>
                <a:tc>
                  <a:txBody>
                    <a:bodyPr/>
                    <a:lstStyle/>
                    <a:p>
                      <a:r>
                        <a:rPr lang="en-US" sz="1600" kern="1200" dirty="0">
                          <a:solidFill>
                            <a:srgbClr val="0A4791"/>
                          </a:solidFill>
                          <a:latin typeface="Calibri" pitchFamily="34" charset="0"/>
                          <a:ea typeface="+mn-ea"/>
                          <a:cs typeface="+mn-cs"/>
                        </a:rPr>
                        <a:t>Yes or No</a:t>
                      </a:r>
                    </a:p>
                  </a:txBody>
                  <a:tcPr/>
                </a:tc>
                <a:tc>
                  <a:txBody>
                    <a:bodyPr/>
                    <a:lstStyle/>
                    <a:p>
                      <a:r>
                        <a:rPr lang="en-US" sz="1600" kern="1200" dirty="0">
                          <a:solidFill>
                            <a:srgbClr val="0A4791"/>
                          </a:solidFill>
                          <a:latin typeface="Calibri" pitchFamily="34" charset="0"/>
                          <a:ea typeface="+mn-ea"/>
                          <a:cs typeface="+mn-cs"/>
                          <a:sym typeface="Wingdings" panose="05000000000000000000" pitchFamily="2" charset="2"/>
                        </a:rPr>
                        <a:t></a:t>
                      </a:r>
                      <a:endParaRPr lang="en-US" sz="1600" kern="1200" dirty="0">
                        <a:solidFill>
                          <a:srgbClr val="0A4791"/>
                        </a:solidFill>
                        <a:latin typeface="Calibri" pitchFamily="34" charset="0"/>
                        <a:ea typeface="+mn-ea"/>
                        <a:cs typeface="+mn-cs"/>
                      </a:endParaRPr>
                    </a:p>
                  </a:txBody>
                  <a:tcPr/>
                </a:tc>
                <a:tc>
                  <a:txBody>
                    <a:bodyPr/>
                    <a:lstStyle/>
                    <a:p>
                      <a:endParaRPr lang="en-US" sz="1600" kern="1200">
                        <a:solidFill>
                          <a:srgbClr val="0A4791"/>
                        </a:solidFill>
                        <a:latin typeface="Calibri" pitchFamily="34" charset="0"/>
                        <a:ea typeface="+mn-ea"/>
                        <a:cs typeface="+mn-cs"/>
                      </a:endParaRPr>
                    </a:p>
                  </a:txBody>
                  <a:tcPr/>
                </a:tc>
                <a:tc>
                  <a:txBody>
                    <a:bodyPr/>
                    <a:lstStyle/>
                    <a:p>
                      <a:endParaRPr lang="en-US" sz="1600" kern="1200">
                        <a:solidFill>
                          <a:srgbClr val="0A4791"/>
                        </a:solidFill>
                        <a:latin typeface="Calibri" pitchFamily="34" charset="0"/>
                        <a:ea typeface="+mn-ea"/>
                        <a:cs typeface="+mn-cs"/>
                      </a:endParaRPr>
                    </a:p>
                  </a:txBody>
                  <a:tcPr/>
                </a:tc>
                <a:extLst>
                  <a:ext uri="{0D108BD9-81ED-4DB2-BD59-A6C34878D82A}">
                    <a16:rowId xmlns:a16="http://schemas.microsoft.com/office/drawing/2014/main" val="326419491"/>
                  </a:ext>
                </a:extLst>
              </a:tr>
              <a:tr h="263668">
                <a:tc>
                  <a:txBody>
                    <a:bodyPr/>
                    <a:lstStyle/>
                    <a:p>
                      <a:r>
                        <a:rPr lang="en-US" sz="1600" kern="1200" dirty="0">
                          <a:solidFill>
                            <a:srgbClr val="0A4791"/>
                          </a:solidFill>
                          <a:latin typeface="Calibri" pitchFamily="34" charset="0"/>
                          <a:ea typeface="+mn-ea"/>
                          <a:cs typeface="+mn-cs"/>
                        </a:rPr>
                        <a:t>6-15 ft</a:t>
                      </a:r>
                    </a:p>
                  </a:txBody>
                  <a:tcPr/>
                </a:tc>
                <a:tc>
                  <a:txBody>
                    <a:bodyPr/>
                    <a:lstStyle/>
                    <a:p>
                      <a:r>
                        <a:rPr lang="en-US" sz="1600" kern="1200" dirty="0">
                          <a:solidFill>
                            <a:srgbClr val="0A4791"/>
                          </a:solidFill>
                          <a:latin typeface="Calibri" pitchFamily="34" charset="0"/>
                          <a:ea typeface="+mn-ea"/>
                          <a:cs typeface="+mn-cs"/>
                        </a:rPr>
                        <a:t>No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A4791"/>
                          </a:solidFill>
                          <a:latin typeface="Calibri" pitchFamily="34" charset="0"/>
                          <a:ea typeface="+mn-ea"/>
                          <a:cs typeface="+mn-cs"/>
                          <a:sym typeface="Wingdings" panose="05000000000000000000" pitchFamily="2" charset="2"/>
                        </a:rPr>
                        <a:t></a:t>
                      </a:r>
                      <a:endParaRPr lang="en-US" sz="1600" kern="1200" dirty="0">
                        <a:solidFill>
                          <a:srgbClr val="0A4791"/>
                        </a:solidFill>
                        <a:latin typeface="Calibri" pitchFamily="34" charset="0"/>
                        <a:ea typeface="+mn-ea"/>
                        <a:cs typeface="+mn-cs"/>
                      </a:endParaRPr>
                    </a:p>
                  </a:txBody>
                  <a:tcPr/>
                </a:tc>
                <a:tc>
                  <a:txBody>
                    <a:bodyPr/>
                    <a:lstStyle/>
                    <a:p>
                      <a:endParaRPr lang="en-US" sz="1600" kern="1200">
                        <a:solidFill>
                          <a:srgbClr val="0A4791"/>
                        </a:solidFill>
                        <a:latin typeface="Calibri" pitchFamily="34" charset="0"/>
                        <a:ea typeface="+mn-ea"/>
                        <a:cs typeface="+mn-cs"/>
                      </a:endParaRPr>
                    </a:p>
                  </a:txBody>
                  <a:tcPr/>
                </a:tc>
                <a:tc>
                  <a:txBody>
                    <a:bodyPr/>
                    <a:lstStyle/>
                    <a:p>
                      <a:endParaRPr lang="en-US" sz="1600" kern="1200">
                        <a:solidFill>
                          <a:srgbClr val="0A4791"/>
                        </a:solidFill>
                        <a:latin typeface="Calibri" pitchFamily="34" charset="0"/>
                        <a:ea typeface="+mn-ea"/>
                        <a:cs typeface="+mn-cs"/>
                      </a:endParaRPr>
                    </a:p>
                  </a:txBody>
                  <a:tcPr/>
                </a:tc>
                <a:extLst>
                  <a:ext uri="{0D108BD9-81ED-4DB2-BD59-A6C34878D82A}">
                    <a16:rowId xmlns:a16="http://schemas.microsoft.com/office/drawing/2014/main" val="3184530708"/>
                  </a:ext>
                </a:extLst>
              </a:tr>
              <a:tr h="2636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A4791"/>
                          </a:solidFill>
                          <a:latin typeface="Calibri" pitchFamily="34" charset="0"/>
                          <a:ea typeface="+mn-ea"/>
                          <a:cs typeface="+mn-cs"/>
                        </a:rPr>
                        <a:t>6-15 ft</a:t>
                      </a:r>
                    </a:p>
                  </a:txBody>
                  <a:tcPr/>
                </a:tc>
                <a:tc>
                  <a:txBody>
                    <a:bodyPr/>
                    <a:lstStyle/>
                    <a:p>
                      <a:r>
                        <a:rPr lang="en-US" sz="1600" kern="1200" dirty="0">
                          <a:solidFill>
                            <a:srgbClr val="0A4791"/>
                          </a:solidFill>
                          <a:latin typeface="Calibri" pitchFamily="34" charset="0"/>
                          <a:ea typeface="+mn-ea"/>
                          <a:cs typeface="+mn-cs"/>
                        </a:rPr>
                        <a:t>Yes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A4791"/>
                          </a:solidFill>
                          <a:latin typeface="Calibri" pitchFamily="34" charset="0"/>
                          <a:ea typeface="+mn-ea"/>
                          <a:cs typeface="+mn-cs"/>
                          <a:sym typeface="Wingdings" panose="05000000000000000000" pitchFamily="2" charset="2"/>
                        </a:rPr>
                        <a:t></a:t>
                      </a:r>
                      <a:endParaRPr lang="en-US" sz="1600" kern="1200" dirty="0">
                        <a:solidFill>
                          <a:srgbClr val="0A4791"/>
                        </a:solidFill>
                        <a:latin typeface="Calibri" pitchFamily="34" charset="0"/>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A4791"/>
                          </a:solidFill>
                          <a:latin typeface="Calibri" pitchFamily="34" charset="0"/>
                          <a:ea typeface="+mn-ea"/>
                          <a:cs typeface="+mn-cs"/>
                          <a:sym typeface="Wingdings" panose="05000000000000000000" pitchFamily="2" charset="2"/>
                        </a:rPr>
                        <a:t></a:t>
                      </a:r>
                      <a:endParaRPr lang="en-US" sz="1600" kern="1200" dirty="0">
                        <a:solidFill>
                          <a:srgbClr val="0A4791"/>
                        </a:solidFill>
                        <a:latin typeface="Calibri" pitchFamily="34" charset="0"/>
                        <a:ea typeface="+mn-ea"/>
                        <a:cs typeface="+mn-cs"/>
                      </a:endParaRPr>
                    </a:p>
                  </a:txBody>
                  <a:tcPr/>
                </a:tc>
                <a:tc>
                  <a:txBody>
                    <a:bodyPr/>
                    <a:lstStyle/>
                    <a:p>
                      <a:endParaRPr lang="en-US" sz="1600" kern="1200" dirty="0">
                        <a:solidFill>
                          <a:srgbClr val="0A4791"/>
                        </a:solidFill>
                        <a:latin typeface="Calibri" pitchFamily="34" charset="0"/>
                        <a:ea typeface="+mn-ea"/>
                        <a:cs typeface="+mn-cs"/>
                      </a:endParaRPr>
                    </a:p>
                  </a:txBody>
                  <a:tcPr/>
                </a:tc>
                <a:extLst>
                  <a:ext uri="{0D108BD9-81ED-4DB2-BD59-A6C34878D82A}">
                    <a16:rowId xmlns:a16="http://schemas.microsoft.com/office/drawing/2014/main" val="1317162431"/>
                  </a:ext>
                </a:extLst>
              </a:tr>
              <a:tr h="263668">
                <a:tc>
                  <a:txBody>
                    <a:bodyPr/>
                    <a:lstStyle/>
                    <a:p>
                      <a:r>
                        <a:rPr lang="en-US" sz="1600" kern="1200" dirty="0">
                          <a:solidFill>
                            <a:srgbClr val="0A4791"/>
                          </a:solidFill>
                          <a:latin typeface="Calibri" pitchFamily="34" charset="0"/>
                          <a:ea typeface="+mn-ea"/>
                          <a:cs typeface="+mn-cs"/>
                        </a:rPr>
                        <a:t>&gt;15 ft</a:t>
                      </a:r>
                    </a:p>
                  </a:txBody>
                  <a:tcPr/>
                </a:tc>
                <a:tc>
                  <a:txBody>
                    <a:bodyPr/>
                    <a:lstStyle/>
                    <a:p>
                      <a:r>
                        <a:rPr lang="en-US" sz="1600" kern="1200" dirty="0">
                          <a:solidFill>
                            <a:srgbClr val="0A4791"/>
                          </a:solidFill>
                          <a:latin typeface="Calibri" pitchFamily="34" charset="0"/>
                          <a:ea typeface="+mn-ea"/>
                          <a:cs typeface="+mn-cs"/>
                        </a:rPr>
                        <a:t>No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A4791"/>
                          </a:solidFill>
                          <a:latin typeface="Calibri" pitchFamily="34" charset="0"/>
                          <a:ea typeface="+mn-ea"/>
                          <a:cs typeface="+mn-cs"/>
                          <a:sym typeface="Wingdings" panose="05000000000000000000" pitchFamily="2" charset="2"/>
                        </a:rPr>
                        <a:t></a:t>
                      </a:r>
                      <a:endParaRPr lang="en-US" sz="1600" kern="1200" dirty="0">
                        <a:solidFill>
                          <a:srgbClr val="0A4791"/>
                        </a:solidFill>
                        <a:latin typeface="Calibri" pitchFamily="34" charset="0"/>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A4791"/>
                          </a:solidFill>
                          <a:latin typeface="Calibri" pitchFamily="34" charset="0"/>
                          <a:ea typeface="+mn-ea"/>
                          <a:cs typeface="+mn-cs"/>
                          <a:sym typeface="Wingdings" panose="05000000000000000000" pitchFamily="2" charset="2"/>
                        </a:rPr>
                        <a:t></a:t>
                      </a:r>
                      <a:endParaRPr lang="en-US" sz="1600" kern="1200" dirty="0">
                        <a:solidFill>
                          <a:srgbClr val="0A4791"/>
                        </a:solidFill>
                        <a:latin typeface="Calibri" pitchFamily="34" charset="0"/>
                        <a:ea typeface="+mn-ea"/>
                        <a:cs typeface="+mn-cs"/>
                      </a:endParaRPr>
                    </a:p>
                  </a:txBody>
                  <a:tcPr/>
                </a:tc>
                <a:tc>
                  <a:txBody>
                    <a:bodyPr/>
                    <a:lstStyle/>
                    <a:p>
                      <a:endParaRPr lang="en-US" sz="1600" kern="1200" dirty="0">
                        <a:solidFill>
                          <a:srgbClr val="0A4791"/>
                        </a:solidFill>
                        <a:latin typeface="Calibri" pitchFamily="34" charset="0"/>
                        <a:ea typeface="+mn-ea"/>
                        <a:cs typeface="+mn-cs"/>
                      </a:endParaRPr>
                    </a:p>
                  </a:txBody>
                  <a:tcPr/>
                </a:tc>
                <a:extLst>
                  <a:ext uri="{0D108BD9-81ED-4DB2-BD59-A6C34878D82A}">
                    <a16:rowId xmlns:a16="http://schemas.microsoft.com/office/drawing/2014/main" val="781504583"/>
                  </a:ext>
                </a:extLst>
              </a:tr>
              <a:tr h="3920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A4791"/>
                          </a:solidFill>
                          <a:latin typeface="Calibri" pitchFamily="34" charset="0"/>
                          <a:ea typeface="+mn-ea"/>
                          <a:cs typeface="+mn-cs"/>
                        </a:rPr>
                        <a:t>&gt;15 ft</a:t>
                      </a:r>
                    </a:p>
                  </a:txBody>
                  <a:tcPr/>
                </a:tc>
                <a:tc>
                  <a:txBody>
                    <a:bodyPr/>
                    <a:lstStyle/>
                    <a:p>
                      <a:r>
                        <a:rPr lang="en-US" sz="1600" kern="1200" dirty="0">
                          <a:solidFill>
                            <a:srgbClr val="0A4791"/>
                          </a:solidFill>
                          <a:latin typeface="Calibri" pitchFamily="34" charset="0"/>
                          <a:ea typeface="+mn-ea"/>
                          <a:cs typeface="+mn-cs"/>
                        </a:rPr>
                        <a:t>Yes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A4791"/>
                          </a:solidFill>
                          <a:latin typeface="Calibri" pitchFamily="34" charset="0"/>
                          <a:ea typeface="+mn-ea"/>
                          <a:cs typeface="+mn-cs"/>
                          <a:sym typeface="Wingdings" panose="05000000000000000000" pitchFamily="2" charset="2"/>
                        </a:rPr>
                        <a:t></a:t>
                      </a:r>
                      <a:endParaRPr lang="en-US" sz="1600" kern="1200" dirty="0">
                        <a:solidFill>
                          <a:srgbClr val="0A4791"/>
                        </a:solidFill>
                        <a:latin typeface="Calibri" pitchFamily="34" charset="0"/>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A4791"/>
                          </a:solidFill>
                          <a:latin typeface="Calibri" pitchFamily="34" charset="0"/>
                          <a:ea typeface="+mn-ea"/>
                          <a:cs typeface="+mn-cs"/>
                          <a:sym typeface="Wingdings" panose="05000000000000000000" pitchFamily="2" charset="2"/>
                        </a:rPr>
                        <a:t></a:t>
                      </a:r>
                      <a:endParaRPr lang="en-US" sz="1600" kern="1200" dirty="0">
                        <a:solidFill>
                          <a:srgbClr val="0A4791"/>
                        </a:solidFill>
                        <a:latin typeface="Calibri" pitchFamily="34" charset="0"/>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A4791"/>
                          </a:solidFill>
                          <a:latin typeface="Calibri" pitchFamily="34" charset="0"/>
                          <a:ea typeface="+mn-ea"/>
                          <a:cs typeface="+mn-cs"/>
                          <a:sym typeface="Wingdings" panose="05000000000000000000" pitchFamily="2" charset="2"/>
                        </a:rPr>
                        <a:t></a:t>
                      </a:r>
                      <a:endParaRPr lang="en-US" sz="1600" kern="1200" dirty="0">
                        <a:solidFill>
                          <a:srgbClr val="0A4791"/>
                        </a:solidFill>
                        <a:latin typeface="Calibri" pitchFamily="34" charset="0"/>
                        <a:ea typeface="+mn-ea"/>
                        <a:cs typeface="+mn-cs"/>
                      </a:endParaRPr>
                    </a:p>
                  </a:txBody>
                  <a:tcPr/>
                </a:tc>
                <a:extLst>
                  <a:ext uri="{0D108BD9-81ED-4DB2-BD59-A6C34878D82A}">
                    <a16:rowId xmlns:a16="http://schemas.microsoft.com/office/drawing/2014/main" val="1193653445"/>
                  </a:ext>
                </a:extLst>
              </a:tr>
            </a:tbl>
          </a:graphicData>
        </a:graphic>
      </p:graphicFrame>
      <p:sp>
        <p:nvSpPr>
          <p:cNvPr id="5" name="TextBox 4">
            <a:extLst>
              <a:ext uri="{FF2B5EF4-FFF2-40B4-BE49-F238E27FC236}">
                <a16:creationId xmlns:a16="http://schemas.microsoft.com/office/drawing/2014/main" id="{86844C28-5F2B-44FA-8CBD-D1999A543A0C}"/>
              </a:ext>
            </a:extLst>
          </p:cNvPr>
          <p:cNvSpPr txBox="1"/>
          <p:nvPr/>
        </p:nvSpPr>
        <p:spPr>
          <a:xfrm>
            <a:off x="685800" y="1186636"/>
            <a:ext cx="7772400" cy="430887"/>
          </a:xfrm>
          <a:prstGeom prst="rect">
            <a:avLst/>
          </a:prstGeom>
          <a:noFill/>
        </p:spPr>
        <p:txBody>
          <a:bodyPr wrap="square" rtlCol="0">
            <a:spAutoFit/>
          </a:bodyPr>
          <a:lstStyle/>
          <a:p>
            <a:r>
              <a:rPr lang="en-US" sz="2200" dirty="0">
                <a:solidFill>
                  <a:srgbClr val="0A4791"/>
                </a:solidFill>
                <a:latin typeface="Calibri" pitchFamily="34" charset="0"/>
              </a:rPr>
              <a:t>As hazard decreases, there are more options for fall protection</a:t>
            </a:r>
          </a:p>
        </p:txBody>
      </p:sp>
    </p:spTree>
    <p:extLst>
      <p:ext uri="{BB962C8B-B14F-4D97-AF65-F5344CB8AC3E}">
        <p14:creationId xmlns:p14="http://schemas.microsoft.com/office/powerpoint/2010/main" val="36090637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533400" y="381000"/>
            <a:ext cx="8077200" cy="914400"/>
          </a:xfrm>
        </p:spPr>
        <p:txBody>
          <a:bodyPr/>
          <a:lstStyle/>
          <a:p>
            <a:pPr algn="ctr"/>
            <a:r>
              <a:rPr lang="en-US" sz="4000" dirty="0">
                <a:latin typeface="Calibri" pitchFamily="34" charset="0"/>
              </a:rPr>
              <a:t>Do Not Report to the Site When Sick</a:t>
            </a:r>
          </a:p>
        </p:txBody>
      </p:sp>
      <p:sp>
        <p:nvSpPr>
          <p:cNvPr id="21507" name="Rectangle 3"/>
          <p:cNvSpPr>
            <a:spLocks noGrp="1" noChangeArrowheads="1"/>
          </p:cNvSpPr>
          <p:nvPr>
            <p:ph type="body" idx="1"/>
          </p:nvPr>
        </p:nvSpPr>
        <p:spPr>
          <a:xfrm>
            <a:off x="609600" y="1219200"/>
            <a:ext cx="8001000" cy="4648200"/>
          </a:xfrm>
        </p:spPr>
        <p:txBody>
          <a:bodyPr/>
          <a:lstStyle/>
          <a:p>
            <a:pPr marL="457200" indent="-457200">
              <a:buFont typeface="+mj-lt"/>
              <a:buAutoNum type="arabicParenR"/>
            </a:pPr>
            <a:r>
              <a:rPr lang="en-US" sz="2400" dirty="0">
                <a:latin typeface="Calibri" pitchFamily="34" charset="0"/>
              </a:rPr>
              <a:t>If you are not feeling well do not report to the site</a:t>
            </a:r>
          </a:p>
          <a:p>
            <a:pPr marL="457200" indent="-457200">
              <a:buFont typeface="+mj-lt"/>
              <a:buAutoNum type="arabicParenR"/>
            </a:pPr>
            <a:r>
              <a:rPr lang="en-US" sz="2200" dirty="0">
                <a:latin typeface="Calibri" pitchFamily="34" charset="0"/>
              </a:rPr>
              <a:t>If you have a temperature stay home until at least 24 hours after the fever is gone</a:t>
            </a:r>
          </a:p>
          <a:p>
            <a:pPr marL="857250" lvl="1" indent="-457200">
              <a:buFont typeface="Wingdings" panose="05000000000000000000" pitchFamily="2" charset="2"/>
              <a:buChar char="Ø"/>
            </a:pPr>
            <a:r>
              <a:rPr lang="en-US" sz="2200" dirty="0">
                <a:latin typeface="Calibri" pitchFamily="34" charset="0"/>
              </a:rPr>
              <a:t>A fever is a temperature of greater than 100.4 degrees Fahrenheit or 40.3 degrees Celsius</a:t>
            </a:r>
          </a:p>
        </p:txBody>
      </p:sp>
    </p:spTree>
    <p:extLst>
      <p:ext uri="{BB962C8B-B14F-4D97-AF65-F5344CB8AC3E}">
        <p14:creationId xmlns:p14="http://schemas.microsoft.com/office/powerpoint/2010/main" val="8722248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762000" y="2895600"/>
            <a:ext cx="7772400" cy="914400"/>
          </a:xfrm>
        </p:spPr>
        <p:txBody>
          <a:bodyPr/>
          <a:lstStyle/>
          <a:p>
            <a:pPr algn="ctr"/>
            <a:r>
              <a:rPr lang="en-US" sz="4000" dirty="0">
                <a:latin typeface="Calibri" pitchFamily="34" charset="0"/>
              </a:rPr>
              <a:t>And now, please take the quiz…..</a:t>
            </a:r>
          </a:p>
        </p:txBody>
      </p:sp>
    </p:spTree>
    <p:extLst>
      <p:ext uri="{BB962C8B-B14F-4D97-AF65-F5344CB8AC3E}">
        <p14:creationId xmlns:p14="http://schemas.microsoft.com/office/powerpoint/2010/main" val="1219217943"/>
      </p:ext>
    </p:extLst>
  </p:cSld>
  <p:clrMapOvr>
    <a:masterClrMapping/>
  </p:clrMapOvr>
</p:sld>
</file>

<file path=ppt/theme/theme1.xml><?xml version="1.0" encoding="utf-8"?>
<a:theme xmlns:a="http://schemas.openxmlformats.org/drawingml/2006/main" name="Promerus slide white">
  <a:themeElements>
    <a:clrScheme name="Promerus slide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omerus slide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Promerus slide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omerus slide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omerus slide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omerus slide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omerus slide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omerus slide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omerus slide whit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omerus slide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omerus slide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omerus slide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omerus slide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omerus slide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780E4DFFC29DB43AFA68EB465AB509B" ma:contentTypeVersion="203" ma:contentTypeDescription="Create a new document." ma:contentTypeScope="" ma:versionID="8618eb067b8d57b76e38fe5a01beb280">
  <xsd:schema xmlns:xsd="http://www.w3.org/2001/XMLSchema" xmlns:xs="http://www.w3.org/2001/XMLSchema" xmlns:p="http://schemas.microsoft.com/office/2006/metadata/properties" xmlns:ns1="http://schemas.microsoft.com/sharepoint/v3" xmlns:ns2="dd2e6bb5-24a5-40aa-955b-c7b424a548f0" xmlns:ns3="0d8ce915-10d8-4f1c-bfee-59023e6c82e3" targetNamespace="http://schemas.microsoft.com/office/2006/metadata/properties" ma:root="true" ma:fieldsID="3580d237e5ab39a5c46c0f6c45a3d001" ns1:_="" ns2:_="" ns3:_="">
    <xsd:import namespace="http://schemas.microsoft.com/sharepoint/v3"/>
    <xsd:import namespace="dd2e6bb5-24a5-40aa-955b-c7b424a548f0"/>
    <xsd:import namespace="0d8ce915-10d8-4f1c-bfee-59023e6c82e3"/>
    <xsd:element name="properties">
      <xsd:complexType>
        <xsd:sequence>
          <xsd:element name="documentManagement">
            <xsd:complexType>
              <xsd:all>
                <xsd:element ref="ns1:TranslationStateListUrl" minOccurs="0"/>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TranslationStateListUrl" ma:index="4" nillable="true" ma:displayName="List Link" ma:description="" ma:internalName="TranslationStateList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d2e6bb5-24a5-40aa-955b-c7b424a548f0" elementFormDefault="qualified">
    <xsd:import namespace="http://schemas.microsoft.com/office/2006/documentManagement/types"/>
    <xsd:import namespace="http://schemas.microsoft.com/office/infopath/2007/PartnerControls"/>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d8ce915-10d8-4f1c-bfee-59023e6c82e3" elementFormDefault="qualified">
    <xsd:import namespace="http://schemas.microsoft.com/office/2006/documentManagement/types"/>
    <xsd:import namespace="http://schemas.microsoft.com/office/infopath/2007/PartnerControls"/>
    <xsd:element name="SharedWithUsers" ma:index="13"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5"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documentManagement>
    <TranslationStateListUrl xmlns="http://schemas.microsoft.com/sharepoint/v3">
      <Url xsi:nil="true"/>
      <Description xsi:nil="true"/>
    </TranslationStateListUr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E1C93CE-FEE0-4C51-94A2-66419C7A03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d2e6bb5-24a5-40aa-955b-c7b424a548f0"/>
    <ds:schemaRef ds:uri="0d8ce915-10d8-4f1c-bfee-59023e6c82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5D4ED5E-C474-44E0-BA25-244A5A858988}">
  <ds:schemaRefs>
    <ds:schemaRef ds:uri="http://schemas.microsoft.com/office/2006/documentManagement/types"/>
    <ds:schemaRef ds:uri="http://schemas.openxmlformats.org/package/2006/metadata/core-properties"/>
    <ds:schemaRef ds:uri="http://schemas.microsoft.com/office/infopath/2007/PartnerControls"/>
    <ds:schemaRef ds:uri="http://purl.org/dc/dcmitype/"/>
    <ds:schemaRef ds:uri="http://www.w3.org/XML/1998/namespace"/>
    <ds:schemaRef ds:uri="http://schemas.microsoft.com/office/2006/metadata/properties"/>
    <ds:schemaRef ds:uri="dd2e6bb5-24a5-40aa-955b-c7b424a548f0"/>
    <ds:schemaRef ds:uri="0d8ce915-10d8-4f1c-bfee-59023e6c82e3"/>
    <ds:schemaRef ds:uri="http://purl.org/dc/elements/1.1/"/>
    <ds:schemaRef ds:uri="http://schemas.microsoft.com/sharepoint/v3"/>
    <ds:schemaRef ds:uri="http://purl.org/dc/terms/"/>
  </ds:schemaRefs>
</ds:datastoreItem>
</file>

<file path=customXml/itemProps3.xml><?xml version="1.0" encoding="utf-8"?>
<ds:datastoreItem xmlns:ds="http://schemas.openxmlformats.org/officeDocument/2006/customXml" ds:itemID="{52F27494-C55B-4AD4-B8BD-5C3597B8938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Promerus slide white</Template>
  <TotalTime>5663</TotalTime>
  <Words>1669</Words>
  <Application>Microsoft Office PowerPoint</Application>
  <PresentationFormat>On-screen Show (4:3)</PresentationFormat>
  <Paragraphs>227</Paragraphs>
  <Slides>31</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Times New Roman</vt:lpstr>
      <vt:lpstr>Wingdings</vt:lpstr>
      <vt:lpstr>Promerus slide white</vt:lpstr>
      <vt:lpstr>Promerus Contractor Training Presentation</vt:lpstr>
      <vt:lpstr>Outline of Contractor Training</vt:lpstr>
      <vt:lpstr>Contractor Work Categories</vt:lpstr>
      <vt:lpstr>Contractor Responsibilities</vt:lpstr>
      <vt:lpstr>General Site Layout</vt:lpstr>
      <vt:lpstr>Site Entry</vt:lpstr>
      <vt:lpstr>Smoking Prohibited</vt:lpstr>
      <vt:lpstr>Illegal Substances Prohibited</vt:lpstr>
      <vt:lpstr>Site Security Rules</vt:lpstr>
      <vt:lpstr>Workplace Violence Policy</vt:lpstr>
      <vt:lpstr>Items Brought on Site</vt:lpstr>
      <vt:lpstr>Tools/Equipment</vt:lpstr>
      <vt:lpstr>Ladders</vt:lpstr>
      <vt:lpstr>Electrical Device Use In Electrically Classified Areas</vt:lpstr>
      <vt:lpstr>Chemicals</vt:lpstr>
      <vt:lpstr>Compressed Gas Cylinders</vt:lpstr>
      <vt:lpstr>Permission Before Use</vt:lpstr>
      <vt:lpstr>On Site Injury Reporting</vt:lpstr>
      <vt:lpstr>Emergency and Evacuation Situations</vt:lpstr>
      <vt:lpstr>Work Clothing and PPE</vt:lpstr>
      <vt:lpstr>Contractor Daily Work Permit</vt:lpstr>
      <vt:lpstr>Promerus Cardinal Rules</vt:lpstr>
      <vt:lpstr>Hot Work</vt:lpstr>
      <vt:lpstr>Lockout/Tag Out</vt:lpstr>
      <vt:lpstr>Confined Space</vt:lpstr>
      <vt:lpstr>Trailer Entry</vt:lpstr>
      <vt:lpstr>Special Permission</vt:lpstr>
      <vt:lpstr>Use of Promerus’ Vertical Mast Lift</vt:lpstr>
      <vt:lpstr>Roof Work</vt:lpstr>
      <vt:lpstr>Do Not Report to the Site When Sick</vt:lpstr>
      <vt:lpstr>And now, please take the quiz…..</vt:lpstr>
    </vt:vector>
  </TitlesOfParts>
  <Company>BF Goodrich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Contractor Training Presentation</dc:title>
  <dc:creator>BFG User</dc:creator>
  <cp:lastModifiedBy>Leah Langsdorf</cp:lastModifiedBy>
  <cp:revision>111</cp:revision>
  <cp:lastPrinted>2013-02-21T18:16:53Z</cp:lastPrinted>
  <dcterms:created xsi:type="dcterms:W3CDTF">2001-05-08T13:35:30Z</dcterms:created>
  <dcterms:modified xsi:type="dcterms:W3CDTF">2021-11-01T17:15:01Z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0x010100F780E4DFFC29DB43AFA68EB465AB509B</vt:lpwstr>
  </property>
  <property fmtid="{D5CDD505-2E9C-101B-9397-08002B2CF9AE}" pid="3" name="_dlc_DocIdItemGuid">
    <vt:lpwstr>fa776edf-98ad-477e-857a-0fae4e2066fb</vt:lpwstr>
  </property>
  <property fmtid="{D5CDD505-2E9C-101B-9397-08002B2CF9AE}" pid="4" name="URL">
    <vt:lpwstr/>
  </property>
  <property fmtid="{D5CDD505-2E9C-101B-9397-08002B2CF9AE}" pid="5" name="ClientSideApplicationId">
    <vt:lpwstr/>
  </property>
  <property fmtid="{D5CDD505-2E9C-101B-9397-08002B2CF9AE}" pid="6" name="_AuthorByline">
    <vt:lpwstr/>
  </property>
  <property fmtid="{D5CDD505-2E9C-101B-9397-08002B2CF9AE}" pid="7" name="PageLayoutType">
    <vt:lpwstr/>
  </property>
  <property fmtid="{D5CDD505-2E9C-101B-9397-08002B2CF9AE}" pid="8" name="CanvasContent1">
    <vt:lpwstr/>
  </property>
  <property fmtid="{D5CDD505-2E9C-101B-9397-08002B2CF9AE}" pid="9" name="BannerImageOffset">
    <vt:lpwstr/>
  </property>
  <property fmtid="{D5CDD505-2E9C-101B-9397-08002B2CF9AE}" pid="10" name="BannerImageUrl">
    <vt:lpwstr/>
  </property>
  <property fmtid="{D5CDD505-2E9C-101B-9397-08002B2CF9AE}" pid="11" name="_TopicHeader">
    <vt:lpwstr/>
  </property>
  <property fmtid="{D5CDD505-2E9C-101B-9397-08002B2CF9AE}" pid="12" name="LayoutWebpartsContent">
    <vt:lpwstr/>
  </property>
</Properties>
</file>